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41"/>
  </p:notesMasterIdLst>
  <p:sldIdLst>
    <p:sldId id="532" r:id="rId2"/>
    <p:sldId id="261" r:id="rId3"/>
    <p:sldId id="515" r:id="rId4"/>
    <p:sldId id="530" r:id="rId5"/>
    <p:sldId id="531" r:id="rId6"/>
    <p:sldId id="516" r:id="rId7"/>
    <p:sldId id="533" r:id="rId8"/>
    <p:sldId id="517" r:id="rId9"/>
    <p:sldId id="518" r:id="rId10"/>
    <p:sldId id="519" r:id="rId11"/>
    <p:sldId id="522" r:id="rId12"/>
    <p:sldId id="524" r:id="rId13"/>
    <p:sldId id="525" r:id="rId14"/>
    <p:sldId id="526" r:id="rId15"/>
    <p:sldId id="528" r:id="rId16"/>
    <p:sldId id="527" r:id="rId17"/>
    <p:sldId id="529" r:id="rId18"/>
    <p:sldId id="523" r:id="rId19"/>
    <p:sldId id="290" r:id="rId20"/>
    <p:sldId id="312" r:id="rId21"/>
    <p:sldId id="260" r:id="rId22"/>
    <p:sldId id="300" r:id="rId23"/>
    <p:sldId id="301" r:id="rId24"/>
    <p:sldId id="291" r:id="rId25"/>
    <p:sldId id="292" r:id="rId26"/>
    <p:sldId id="293" r:id="rId27"/>
    <p:sldId id="294" r:id="rId28"/>
    <p:sldId id="295" r:id="rId29"/>
    <p:sldId id="297" r:id="rId30"/>
    <p:sldId id="302" r:id="rId31"/>
    <p:sldId id="303" r:id="rId32"/>
    <p:sldId id="304" r:id="rId33"/>
    <p:sldId id="305" r:id="rId34"/>
    <p:sldId id="306" r:id="rId35"/>
    <p:sldId id="307" r:id="rId36"/>
    <p:sldId id="308" r:id="rId37"/>
    <p:sldId id="309" r:id="rId38"/>
    <p:sldId id="310" r:id="rId39"/>
    <p:sldId id="311" r:id="rId40"/>
  </p:sldIdLst>
  <p:sldSz cx="12192000" cy="6858000"/>
  <p:notesSz cx="6858000" cy="9144000"/>
  <p:embeddedFontLst>
    <p:embeddedFont>
      <p:font typeface="Bookman Old Style" panose="02050604050505020204" pitchFamily="18" charset="0"/>
      <p:regular r:id="rId42"/>
      <p:bold r:id="rId43"/>
      <p:italic r:id="rId44"/>
      <p:boldItalic r:id="rId45"/>
    </p:embeddedFont>
    <p:embeddedFont>
      <p:font typeface="Helvetica" panose="020B0604020202020204" pitchFamily="34" charset="0"/>
      <p:regular r:id="rId46"/>
      <p:bold r:id="rId47"/>
      <p:italic r:id="rId48"/>
      <p:boldItalic r:id="rId49"/>
    </p:embeddedFont>
    <p:embeddedFont>
      <p:font typeface="Open Sans" panose="020B0606030504020204" pitchFamily="34" charset="0"/>
      <p:regular r:id="rId50"/>
      <p:bold r:id="rId51"/>
      <p:italic r:id="rId52"/>
      <p:boldItalic r:id="rId53"/>
    </p:embeddedFont>
    <p:embeddedFont>
      <p:font typeface="Proxima Nova" panose="020B0604020202020204" charset="0"/>
      <p:regular r:id="rId54"/>
      <p:bold r:id="rId55"/>
      <p:italic r:id="rId56"/>
      <p:boldItalic r:id="rId57"/>
    </p:embeddedFont>
    <p:embeddedFont>
      <p:font typeface="Trebuchet MS" panose="020B0603020202020204" pitchFamily="34"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9EED7B5-6EF7-4CC9-A5FD-F220EFE0E06B}">
  <a:tblStyle styleId="{B9EED7B5-6EF7-4CC9-A5FD-F220EFE0E06B}" styleName="Table_0">
    <a:wholeTbl>
      <a:tcTxStyle b="off" i="off">
        <a:font>
          <a:latin typeface="Trebuchet MS"/>
          <a:ea typeface="Trebuchet MS"/>
          <a:cs typeface="Trebuchet MS"/>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a:tcStyle>
        <a:tcBdr/>
        <a:fill>
          <a:solidFill>
            <a:srgbClr val="D0DEEF"/>
          </a:solidFill>
        </a:fill>
      </a:tcStyle>
    </a:band1H>
    <a:band2H>
      <a:tcTxStyle/>
      <a:tcStyle>
        <a:tcBdr/>
      </a:tcStyle>
    </a:band2H>
    <a:band1V>
      <a:tcTxStyle/>
      <a:tcStyle>
        <a:tcBdr/>
        <a:fill>
          <a:solidFill>
            <a:srgbClr val="D0DEEF"/>
          </a:solidFill>
        </a:fill>
      </a:tcStyle>
    </a:band1V>
    <a:band2V>
      <a:tcTxStyle/>
      <a:tcStyle>
        <a:tcBdr/>
      </a:tcStyle>
    </a:band2V>
    <a:lastCol>
      <a:tcTxStyle b="on" i="off">
        <a:font>
          <a:latin typeface="Trebuchet MS"/>
          <a:ea typeface="Trebuchet MS"/>
          <a:cs typeface="Trebuchet MS"/>
        </a:font>
        <a:schemeClr val="lt1"/>
      </a:tcTxStyle>
      <a:tcStyle>
        <a:tcBdr/>
        <a:fill>
          <a:solidFill>
            <a:schemeClr val="accent1"/>
          </a:solidFill>
        </a:fill>
      </a:tcStyle>
    </a:lastCol>
    <a:firstCol>
      <a:tcTxStyle b="on" i="off">
        <a:font>
          <a:latin typeface="Trebuchet MS"/>
          <a:ea typeface="Trebuchet MS"/>
          <a:cs typeface="Trebuchet MS"/>
        </a:font>
        <a:schemeClr val="lt1"/>
      </a:tcTxStyle>
      <a:tcStyle>
        <a:tcBdr/>
        <a:fill>
          <a:solidFill>
            <a:schemeClr val="accent1"/>
          </a:solidFill>
        </a:fill>
      </a:tcStyle>
    </a:firstCol>
    <a:lastRow>
      <a:tcTxStyle b="on" i="off">
        <a:font>
          <a:latin typeface="Trebuchet MS"/>
          <a:ea typeface="Trebuchet MS"/>
          <a:cs typeface="Trebuchet MS"/>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Trebuchet MS"/>
          <a:ea typeface="Trebuchet MS"/>
          <a:cs typeface="Trebuchet MS"/>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1609AE84-8817-4C26-9384-19164B8CC2E5}" styleName="Table_1">
    <a:wholeTbl>
      <a:tcTxStyle b="off" i="off">
        <a:font>
          <a:latin typeface="Trebuchet MS"/>
          <a:ea typeface="Trebuchet MS"/>
          <a:cs typeface="Trebuchet MS"/>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86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5" Type="http://schemas.openxmlformats.org/officeDocument/2006/relationships/slide" Target="slides/slide4.xml"/><Relationship Id="rId61" Type="http://schemas.openxmlformats.org/officeDocument/2006/relationships/font" Target="fonts/font2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2.png>
</file>

<file path=ppt/media/image3.png>
</file>

<file path=ppt/media/image4.jp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E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AC3A0B58-07BF-497D-94F5-FDB6BF32620B}"/>
              </a:ext>
            </a:extLst>
          </p:cNvPr>
          <p:cNvSpPr>
            <a:spLocks noGrp="1" noChangeArrowheads="1"/>
          </p:cNvSpPr>
          <p:nvPr>
            <p:ph type="sldNum" sz="quarter" idx="5"/>
          </p:nvPr>
        </p:nvSpPr>
        <p:spPr>
          <a:ln/>
        </p:spPr>
        <p:txBody>
          <a:bodyPr/>
          <a:lstStyle/>
          <a:p>
            <a:fld id="{B6F4C982-39CE-4E6D-8EC2-FBB2C2515DAD}" type="slidenum">
              <a:rPr lang="es-ES" altLang="es-ES"/>
              <a:pPr/>
              <a:t>2</a:t>
            </a:fld>
            <a:endParaRPr lang="es-ES" altLang="es-ES"/>
          </a:p>
        </p:txBody>
      </p:sp>
      <p:sp>
        <p:nvSpPr>
          <p:cNvPr id="47106" name="Rectangle 2">
            <a:extLst>
              <a:ext uri="{FF2B5EF4-FFF2-40B4-BE49-F238E27FC236}">
                <a16:creationId xmlns:a16="http://schemas.microsoft.com/office/drawing/2014/main" id="{E8278069-12CF-4089-AE4C-2B66DA77DD2E}"/>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715D8304-0716-4AA6-AC00-395301BEF4C5}"/>
              </a:ext>
            </a:extLst>
          </p:cNvPr>
          <p:cNvSpPr>
            <a:spLocks noGrp="1" noChangeArrowheads="1"/>
          </p:cNvSpPr>
          <p:nvPr>
            <p:ph type="body" idx="1"/>
          </p:nvPr>
        </p:nvSpPr>
        <p:spPr/>
        <p:txBody>
          <a:bodyPr/>
          <a:lstStyle/>
          <a:p>
            <a:endParaRPr lang="es-ES" altLang="es-E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7" name="Google Shape;497;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p4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3" name="Google Shape;513;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p4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3" name="Google Shape;553;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p4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1" name="Google Shape;561;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4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9" name="Google Shape;569;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5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7" name="Google Shape;577;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p5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4" name="Google Shape;584;p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p5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1" name="Google Shape;591;p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p5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9" name="Google Shape;599;p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p5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7" name="Google Shape;607;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5" name="Google Shape;455;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p5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5" name="Google Shape;615;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CL" dirty="0"/>
          </a:p>
        </p:txBody>
      </p:sp>
      <p:sp>
        <p:nvSpPr>
          <p:cNvPr id="4" name="3 Marcador de número de diapositiva"/>
          <p:cNvSpPr>
            <a:spLocks noGrp="1"/>
          </p:cNvSpPr>
          <p:nvPr>
            <p:ph type="sldNum" sz="quarter" idx="10"/>
          </p:nvPr>
        </p:nvSpPr>
        <p:spPr/>
        <p:txBody>
          <a:bodyPr/>
          <a:lstStyle/>
          <a:p>
            <a:fld id="{04AA7D66-BD7C-401A-8A57-EF8C364A5C40}" type="slidenum">
              <a:rPr lang="es-CL" smtClean="0"/>
              <a:t>21</a:t>
            </a:fld>
            <a:endParaRPr lang="es-CL"/>
          </a:p>
        </p:txBody>
      </p:sp>
    </p:spTree>
    <p:extLst>
      <p:ext uri="{BB962C8B-B14F-4D97-AF65-F5344CB8AC3E}">
        <p14:creationId xmlns:p14="http://schemas.microsoft.com/office/powerpoint/2010/main" val="3720237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p4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7" name="Google Shape;537;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45991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p4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5" name="Google Shape;545;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98222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4" name="Google Shape;464;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p3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3" name="Google Shape;473;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p3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1" name="Google Shape;481;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9" name="Google Shape;489;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43"/>
        <p:cNvGrpSpPr/>
        <p:nvPr/>
      </p:nvGrpSpPr>
      <p:grpSpPr>
        <a:xfrm>
          <a:off x="0" y="0"/>
          <a:ext cx="0" cy="0"/>
          <a:chOff x="0" y="0"/>
          <a:chExt cx="0" cy="0"/>
        </a:xfrm>
      </p:grpSpPr>
      <p:sp>
        <p:nvSpPr>
          <p:cNvPr id="44" name="Google Shape;44;p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3600"/>
              <a:buFont typeface="Trebuchet MS"/>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3"/>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46" name="Google Shape;46;p3"/>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rjeta de nombre">
  <p:cSld name="Tarjeta de nombre">
    <p:spTree>
      <p:nvGrpSpPr>
        <p:cNvPr id="1" name="Shape 117"/>
        <p:cNvGrpSpPr/>
        <p:nvPr/>
      </p:nvGrpSpPr>
      <p:grpSpPr>
        <a:xfrm>
          <a:off x="0" y="0"/>
          <a:ext cx="0" cy="0"/>
          <a:chOff x="0" y="0"/>
          <a:chExt cx="0" cy="0"/>
        </a:xfrm>
      </p:grpSpPr>
      <p:sp>
        <p:nvSpPr>
          <p:cNvPr id="118" name="Google Shape;118;p14"/>
          <p:cNvSpPr txBox="1">
            <a:spLocks noGrp="1"/>
          </p:cNvSpPr>
          <p:nvPr>
            <p:ph type="title"/>
          </p:nvPr>
        </p:nvSpPr>
        <p:spPr>
          <a:xfrm>
            <a:off x="677335" y="1931988"/>
            <a:ext cx="8596668" cy="259546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14"/>
          <p:cNvSpPr txBox="1">
            <a:spLocks noGrp="1"/>
          </p:cNvSpPr>
          <p:nvPr>
            <p:ph type="body" idx="1"/>
          </p:nvPr>
        </p:nvSpPr>
        <p:spPr>
          <a:xfrm>
            <a:off x="677335" y="4527448"/>
            <a:ext cx="8596668" cy="151391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20" name="Google Shape;120;p14"/>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14"/>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14"/>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itar la tarjeta de nombre">
  <p:cSld name="Citar la tarjeta de nombre">
    <p:spTree>
      <p:nvGrpSpPr>
        <p:cNvPr id="1" name="Shape 123"/>
        <p:cNvGrpSpPr/>
        <p:nvPr/>
      </p:nvGrpSpPr>
      <p:grpSpPr>
        <a:xfrm>
          <a:off x="0" y="0"/>
          <a:ext cx="0" cy="0"/>
          <a:chOff x="0" y="0"/>
          <a:chExt cx="0" cy="0"/>
        </a:xfrm>
      </p:grpSpPr>
      <p:sp>
        <p:nvSpPr>
          <p:cNvPr id="124" name="Google Shape;124;p15"/>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15"/>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Trebuchet MS"/>
              <a:buNone/>
              <a:defRPr sz="2400">
                <a:solidFill>
                  <a:srgbClr val="3F3F3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26" name="Google Shape;126;p15"/>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27" name="Google Shape;127;p15"/>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15"/>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15"/>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
        <p:nvSpPr>
          <p:cNvPr id="130" name="Google Shape;130;p15"/>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s-ES" sz="8000">
                <a:solidFill>
                  <a:srgbClr val="9CC2E5"/>
                </a:solidFill>
                <a:latin typeface="Arial"/>
                <a:ea typeface="Arial"/>
                <a:cs typeface="Arial"/>
                <a:sym typeface="Arial"/>
              </a:rPr>
              <a:t>“</a:t>
            </a:r>
            <a:endParaRPr/>
          </a:p>
        </p:txBody>
      </p:sp>
      <p:sp>
        <p:nvSpPr>
          <p:cNvPr id="131" name="Google Shape;131;p15"/>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s-ES" sz="8000">
                <a:solidFill>
                  <a:srgbClr val="9CC2E5"/>
                </a:solidFill>
                <a:latin typeface="Arial"/>
                <a:ea typeface="Arial"/>
                <a:cs typeface="Arial"/>
                <a:sym typeface="Arial"/>
              </a:rPr>
              <a:t>”</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dadero o falso">
  <p:cSld name="Verdadero o falso">
    <p:spTree>
      <p:nvGrpSpPr>
        <p:cNvPr id="1" name="Shape 132"/>
        <p:cNvGrpSpPr/>
        <p:nvPr/>
      </p:nvGrpSpPr>
      <p:grpSpPr>
        <a:xfrm>
          <a:off x="0" y="0"/>
          <a:ext cx="0" cy="0"/>
          <a:chOff x="0" y="0"/>
          <a:chExt cx="0" cy="0"/>
        </a:xfrm>
      </p:grpSpPr>
      <p:sp>
        <p:nvSpPr>
          <p:cNvPr id="133" name="Google Shape;133;p16"/>
          <p:cNvSpPr txBox="1">
            <a:spLocks noGrp="1"/>
          </p:cNvSpPr>
          <p:nvPr>
            <p:ph type="title"/>
          </p:nvPr>
        </p:nvSpPr>
        <p:spPr>
          <a:xfrm>
            <a:off x="685799" y="609600"/>
            <a:ext cx="8588203" cy="3022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16"/>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Trebuchet MS"/>
              <a:buNone/>
              <a:defRPr sz="2400">
                <a:solidFill>
                  <a:schemeClr val="accent1"/>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5" name="Google Shape;135;p16"/>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36" name="Google Shape;136;p1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16"/>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16"/>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39"/>
        <p:cNvGrpSpPr/>
        <p:nvPr/>
      </p:nvGrpSpPr>
      <p:grpSpPr>
        <a:xfrm>
          <a:off x="0" y="0"/>
          <a:ext cx="0" cy="0"/>
          <a:chOff x="0" y="0"/>
          <a:chExt cx="0" cy="0"/>
        </a:xfrm>
      </p:grpSpPr>
      <p:sp>
        <p:nvSpPr>
          <p:cNvPr id="140" name="Google Shape;140;p1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17"/>
          <p:cNvSpPr txBox="1">
            <a:spLocks noGrp="1"/>
          </p:cNvSpPr>
          <p:nvPr>
            <p:ph type="body" idx="1"/>
          </p:nvPr>
        </p:nvSpPr>
        <p:spPr>
          <a:xfrm rot="5400000">
            <a:off x="3035282" y="-197358"/>
            <a:ext cx="3880773" cy="859666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42" name="Google Shape;142;p17"/>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17"/>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17"/>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45"/>
        <p:cNvGrpSpPr/>
        <p:nvPr/>
      </p:nvGrpSpPr>
      <p:grpSpPr>
        <a:xfrm>
          <a:off x="0" y="0"/>
          <a:ext cx="0" cy="0"/>
          <a:chOff x="0" y="0"/>
          <a:chExt cx="0" cy="0"/>
        </a:xfrm>
      </p:grpSpPr>
      <p:sp>
        <p:nvSpPr>
          <p:cNvPr id="146" name="Google Shape;146;p18"/>
          <p:cNvSpPr txBox="1">
            <a:spLocks noGrp="1"/>
          </p:cNvSpPr>
          <p:nvPr>
            <p:ph type="title"/>
          </p:nvPr>
        </p:nvSpPr>
        <p:spPr>
          <a:xfrm rot="5400000">
            <a:off x="5994319" y="2582953"/>
            <a:ext cx="5251451" cy="1304743"/>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18"/>
          <p:cNvSpPr txBox="1">
            <a:spLocks noGrp="1"/>
          </p:cNvSpPr>
          <p:nvPr>
            <p:ph type="body" idx="1"/>
          </p:nvPr>
        </p:nvSpPr>
        <p:spPr>
          <a:xfrm rot="5400000">
            <a:off x="1581685" y="-294750"/>
            <a:ext cx="5251450" cy="706015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48" name="Google Shape;148;p18"/>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18"/>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18"/>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62"/>
        <p:cNvGrpSpPr/>
        <p:nvPr/>
      </p:nvGrpSpPr>
      <p:grpSpPr>
        <a:xfrm>
          <a:off x="0" y="0"/>
          <a:ext cx="0" cy="0"/>
          <a:chOff x="0" y="0"/>
          <a:chExt cx="0" cy="0"/>
        </a:xfrm>
      </p:grpSpPr>
      <p:sp>
        <p:nvSpPr>
          <p:cNvPr id="63" name="Google Shape;63;p6"/>
          <p:cNvSpPr txBox="1">
            <a:spLocks noGrp="1"/>
          </p:cNvSpPr>
          <p:nvPr>
            <p:ph type="title"/>
          </p:nvPr>
        </p:nvSpPr>
        <p:spPr>
          <a:xfrm>
            <a:off x="677335" y="2700867"/>
            <a:ext cx="8596668" cy="1826581"/>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4000"/>
              <a:buFont typeface="Trebuchet MS"/>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6"/>
          <p:cNvSpPr txBox="1">
            <a:spLocks noGrp="1"/>
          </p:cNvSpPr>
          <p:nvPr>
            <p:ph type="body" idx="1"/>
          </p:nvPr>
        </p:nvSpPr>
        <p:spPr>
          <a:xfrm>
            <a:off x="677335" y="4527448"/>
            <a:ext cx="859666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65" name="Google Shape;65;p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6"/>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6"/>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68"/>
        <p:cNvGrpSpPr/>
        <p:nvPr/>
      </p:nvGrpSpPr>
      <p:grpSpPr>
        <a:xfrm>
          <a:off x="0" y="0"/>
          <a:ext cx="0" cy="0"/>
          <a:chOff x="0" y="0"/>
          <a:chExt cx="0" cy="0"/>
        </a:xfrm>
      </p:grpSpPr>
      <p:sp>
        <p:nvSpPr>
          <p:cNvPr id="69" name="Google Shape;69;p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7"/>
          <p:cNvSpPr txBox="1">
            <a:spLocks noGrp="1"/>
          </p:cNvSpPr>
          <p:nvPr>
            <p:ph type="body" idx="1"/>
          </p:nvPr>
        </p:nvSpPr>
        <p:spPr>
          <a:xfrm>
            <a:off x="677334" y="2160589"/>
            <a:ext cx="4184035" cy="3880772"/>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71" name="Google Shape;71;p7"/>
          <p:cNvSpPr txBox="1">
            <a:spLocks noGrp="1"/>
          </p:cNvSpPr>
          <p:nvPr>
            <p:ph type="body" idx="2"/>
          </p:nvPr>
        </p:nvSpPr>
        <p:spPr>
          <a:xfrm>
            <a:off x="5089970" y="2160589"/>
            <a:ext cx="4184034" cy="388077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72" name="Google Shape;72;p7"/>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7"/>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7"/>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75"/>
        <p:cNvGrpSpPr/>
        <p:nvPr/>
      </p:nvGrpSpPr>
      <p:grpSpPr>
        <a:xfrm>
          <a:off x="0" y="0"/>
          <a:ext cx="0" cy="0"/>
          <a:chOff x="0" y="0"/>
          <a:chExt cx="0" cy="0"/>
        </a:xfrm>
      </p:grpSpPr>
      <p:sp>
        <p:nvSpPr>
          <p:cNvPr id="76" name="Google Shape;76;p8"/>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36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8"/>
          <p:cNvSpPr txBox="1">
            <a:spLocks noGrp="1"/>
          </p:cNvSpPr>
          <p:nvPr>
            <p:ph type="body" idx="1"/>
          </p:nvPr>
        </p:nvSpPr>
        <p:spPr>
          <a:xfrm>
            <a:off x="675745" y="2160983"/>
            <a:ext cx="418562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78" name="Google Shape;78;p8"/>
          <p:cNvSpPr txBox="1">
            <a:spLocks noGrp="1"/>
          </p:cNvSpPr>
          <p:nvPr>
            <p:ph type="body" idx="2"/>
          </p:nvPr>
        </p:nvSpPr>
        <p:spPr>
          <a:xfrm>
            <a:off x="675745" y="2737245"/>
            <a:ext cx="4185623" cy="3304117"/>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79" name="Google Shape;79;p8"/>
          <p:cNvSpPr txBox="1">
            <a:spLocks noGrp="1"/>
          </p:cNvSpPr>
          <p:nvPr>
            <p:ph type="body" idx="3"/>
          </p:nvPr>
        </p:nvSpPr>
        <p:spPr>
          <a:xfrm>
            <a:off x="5088383" y="2160983"/>
            <a:ext cx="418561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80" name="Google Shape;80;p8"/>
          <p:cNvSpPr txBox="1">
            <a:spLocks noGrp="1"/>
          </p:cNvSpPr>
          <p:nvPr>
            <p:ph type="body" idx="4"/>
          </p:nvPr>
        </p:nvSpPr>
        <p:spPr>
          <a:xfrm>
            <a:off x="5088384" y="2737245"/>
            <a:ext cx="4185617" cy="3304117"/>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81" name="Google Shape;81;p8"/>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8"/>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8"/>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84"/>
        <p:cNvGrpSpPr/>
        <p:nvPr/>
      </p:nvGrpSpPr>
      <p:grpSpPr>
        <a:xfrm>
          <a:off x="0" y="0"/>
          <a:ext cx="0" cy="0"/>
          <a:chOff x="0" y="0"/>
          <a:chExt cx="0" cy="0"/>
        </a:xfrm>
      </p:grpSpPr>
      <p:sp>
        <p:nvSpPr>
          <p:cNvPr id="85" name="Google Shape;85;p9"/>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9"/>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9"/>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88"/>
        <p:cNvGrpSpPr/>
        <p:nvPr/>
      </p:nvGrpSpPr>
      <p:grpSpPr>
        <a:xfrm>
          <a:off x="0" y="0"/>
          <a:ext cx="0" cy="0"/>
          <a:chOff x="0" y="0"/>
          <a:chExt cx="0" cy="0"/>
        </a:xfrm>
      </p:grpSpPr>
      <p:sp>
        <p:nvSpPr>
          <p:cNvPr id="89" name="Google Shape;89;p10"/>
          <p:cNvSpPr txBox="1">
            <a:spLocks noGrp="1"/>
          </p:cNvSpPr>
          <p:nvPr>
            <p:ph type="title"/>
          </p:nvPr>
        </p:nvSpPr>
        <p:spPr>
          <a:xfrm>
            <a:off x="677334" y="1498604"/>
            <a:ext cx="3854528" cy="12784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000"/>
              <a:buFont typeface="Trebuchet MS"/>
              <a:buNone/>
              <a:defRPr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0"/>
          <p:cNvSpPr txBox="1">
            <a:spLocks noGrp="1"/>
          </p:cNvSpPr>
          <p:nvPr>
            <p:ph type="body" idx="1"/>
          </p:nvPr>
        </p:nvSpPr>
        <p:spPr>
          <a:xfrm>
            <a:off x="4760461" y="514924"/>
            <a:ext cx="4513541" cy="5526437"/>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91" name="Google Shape;91;p10"/>
          <p:cNvSpPr txBox="1">
            <a:spLocks noGrp="1"/>
          </p:cNvSpPr>
          <p:nvPr>
            <p:ph type="body" idx="2"/>
          </p:nvPr>
        </p:nvSpPr>
        <p:spPr>
          <a:xfrm>
            <a:off x="677334" y="2777069"/>
            <a:ext cx="3854528" cy="258444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1120"/>
              <a:buNone/>
              <a:defRPr sz="1400"/>
            </a:lvl2pPr>
            <a:lvl3pPr marL="1371600" lvl="2" indent="-228600" algn="l">
              <a:spcBef>
                <a:spcPts val="1000"/>
              </a:spcBef>
              <a:spcAft>
                <a:spcPts val="0"/>
              </a:spcAft>
              <a:buSzPts val="960"/>
              <a:buNone/>
              <a:defRPr sz="1200"/>
            </a:lvl3pPr>
            <a:lvl4pPr marL="1828800" lvl="3" indent="-228600" algn="l">
              <a:spcBef>
                <a:spcPts val="1000"/>
              </a:spcBef>
              <a:spcAft>
                <a:spcPts val="0"/>
              </a:spcAft>
              <a:buSzPts val="800"/>
              <a:buNone/>
              <a:defRPr sz="1000"/>
            </a:lvl4pPr>
            <a:lvl5pPr marL="2286000" lvl="4" indent="-228600" algn="l">
              <a:spcBef>
                <a:spcPts val="1000"/>
              </a:spcBef>
              <a:spcAft>
                <a:spcPts val="0"/>
              </a:spcAft>
              <a:buSzPts val="800"/>
              <a:buNone/>
              <a:defRPr sz="1000"/>
            </a:lvl5pPr>
            <a:lvl6pPr marL="2743200" lvl="5" indent="-228600" algn="l">
              <a:spcBef>
                <a:spcPts val="1000"/>
              </a:spcBef>
              <a:spcAft>
                <a:spcPts val="0"/>
              </a:spcAft>
              <a:buSzPts val="800"/>
              <a:buNone/>
              <a:defRPr sz="1000"/>
            </a:lvl6pPr>
            <a:lvl7pPr marL="3200400" lvl="6" indent="-228600" algn="l">
              <a:spcBef>
                <a:spcPts val="1000"/>
              </a:spcBef>
              <a:spcAft>
                <a:spcPts val="0"/>
              </a:spcAft>
              <a:buSzPts val="800"/>
              <a:buNone/>
              <a:defRPr sz="1000"/>
            </a:lvl7pPr>
            <a:lvl8pPr marL="3657600" lvl="7" indent="-228600" algn="l">
              <a:spcBef>
                <a:spcPts val="1000"/>
              </a:spcBef>
              <a:spcAft>
                <a:spcPts val="0"/>
              </a:spcAft>
              <a:buSzPts val="800"/>
              <a:buNone/>
              <a:defRPr sz="1000"/>
            </a:lvl8pPr>
            <a:lvl9pPr marL="4114800" lvl="8" indent="-228600" algn="l">
              <a:spcBef>
                <a:spcPts val="1000"/>
              </a:spcBef>
              <a:spcAft>
                <a:spcPts val="0"/>
              </a:spcAft>
              <a:buSzPts val="800"/>
              <a:buNone/>
              <a:defRPr sz="1000"/>
            </a:lvl9pPr>
          </a:lstStyle>
          <a:p>
            <a:endParaRPr/>
          </a:p>
        </p:txBody>
      </p:sp>
      <p:sp>
        <p:nvSpPr>
          <p:cNvPr id="92" name="Google Shape;92;p10"/>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0"/>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0"/>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95"/>
        <p:cNvGrpSpPr/>
        <p:nvPr/>
      </p:nvGrpSpPr>
      <p:grpSpPr>
        <a:xfrm>
          <a:off x="0" y="0"/>
          <a:ext cx="0" cy="0"/>
          <a:chOff x="0" y="0"/>
          <a:chExt cx="0" cy="0"/>
        </a:xfrm>
      </p:grpSpPr>
      <p:sp>
        <p:nvSpPr>
          <p:cNvPr id="96" name="Google Shape;96;p11"/>
          <p:cNvSpPr txBox="1">
            <a:spLocks noGrp="1"/>
          </p:cNvSpPr>
          <p:nvPr>
            <p:ph type="title"/>
          </p:nvPr>
        </p:nvSpPr>
        <p:spPr>
          <a:xfrm>
            <a:off x="677334" y="4800600"/>
            <a:ext cx="8596667"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400"/>
              <a:buFont typeface="Trebuchet MS"/>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1"/>
          <p:cNvSpPr>
            <a:spLocks noGrp="1"/>
          </p:cNvSpPr>
          <p:nvPr>
            <p:ph type="pic" idx="2"/>
          </p:nvPr>
        </p:nvSpPr>
        <p:spPr>
          <a:xfrm>
            <a:off x="677334" y="609600"/>
            <a:ext cx="8596668" cy="3845718"/>
          </a:xfrm>
          <a:prstGeom prst="rect">
            <a:avLst/>
          </a:prstGeom>
          <a:noFill/>
          <a:ln>
            <a:noFill/>
          </a:ln>
        </p:spPr>
        <p:txBody>
          <a:bodyPr spcFirstLastPara="1" wrap="square" lIns="91425" tIns="45700" rIns="91425" bIns="45700" anchor="t" anchorCtr="0">
            <a:noAutofit/>
          </a:bodyPr>
          <a:lstStyle>
            <a:lvl1pPr marR="0" lvl="0" algn="ctr"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1pPr>
            <a:lvl2pPr marR="0" lvl="1"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2pPr>
            <a:lvl3pPr marR="0" lvl="2"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3pPr>
            <a:lvl4pPr marR="0" lvl="3"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4pPr>
            <a:lvl5pPr marR="0" lvl="4"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5pPr>
            <a:lvl6pPr marR="0" lvl="5"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6pPr>
            <a:lvl7pPr marR="0" lvl="6"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7pPr>
            <a:lvl8pPr marR="0" lvl="7"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8pPr>
            <a:lvl9pPr marR="0" lvl="8"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9pPr>
          </a:lstStyle>
          <a:p>
            <a:endParaRPr/>
          </a:p>
        </p:txBody>
      </p:sp>
      <p:sp>
        <p:nvSpPr>
          <p:cNvPr id="98" name="Google Shape;98;p11"/>
          <p:cNvSpPr txBox="1">
            <a:spLocks noGrp="1"/>
          </p:cNvSpPr>
          <p:nvPr>
            <p:ph type="body" idx="1"/>
          </p:nvPr>
        </p:nvSpPr>
        <p:spPr>
          <a:xfrm>
            <a:off x="677334" y="5367338"/>
            <a:ext cx="8596667" cy="67402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9" name="Google Shape;99;p1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11"/>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1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ítulo y descripción">
  <p:cSld name="Título y descripción">
    <p:spTree>
      <p:nvGrpSpPr>
        <p:cNvPr id="1" name="Shape 102"/>
        <p:cNvGrpSpPr/>
        <p:nvPr/>
      </p:nvGrpSpPr>
      <p:grpSpPr>
        <a:xfrm>
          <a:off x="0" y="0"/>
          <a:ext cx="0" cy="0"/>
          <a:chOff x="0" y="0"/>
          <a:chExt cx="0" cy="0"/>
        </a:xfrm>
      </p:grpSpPr>
      <p:sp>
        <p:nvSpPr>
          <p:cNvPr id="103" name="Google Shape;103;p12"/>
          <p:cNvSpPr txBox="1">
            <a:spLocks noGrp="1"/>
          </p:cNvSpPr>
          <p:nvPr>
            <p:ph type="title"/>
          </p:nvPr>
        </p:nvSpPr>
        <p:spPr>
          <a:xfrm>
            <a:off x="677335" y="609600"/>
            <a:ext cx="8596668" cy="3403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12"/>
          <p:cNvSpPr txBox="1">
            <a:spLocks noGrp="1"/>
          </p:cNvSpPr>
          <p:nvPr>
            <p:ph type="body" idx="1"/>
          </p:nvPr>
        </p:nvSpPr>
        <p:spPr>
          <a:xfrm>
            <a:off x="677335" y="4470400"/>
            <a:ext cx="8596668" cy="1570962"/>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05" name="Google Shape;105;p12"/>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2"/>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12"/>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ita con descripción">
  <p:cSld name="Cita con descripción">
    <p:spTree>
      <p:nvGrpSpPr>
        <p:cNvPr id="1" name="Shape 108"/>
        <p:cNvGrpSpPr/>
        <p:nvPr/>
      </p:nvGrpSpPr>
      <p:grpSpPr>
        <a:xfrm>
          <a:off x="0" y="0"/>
          <a:ext cx="0" cy="0"/>
          <a:chOff x="0" y="0"/>
          <a:chExt cx="0" cy="0"/>
        </a:xfrm>
      </p:grpSpPr>
      <p:sp>
        <p:nvSpPr>
          <p:cNvPr id="109" name="Google Shape;109;p13"/>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13"/>
          <p:cNvSpPr txBox="1">
            <a:spLocks noGrp="1"/>
          </p:cNvSpPr>
          <p:nvPr>
            <p:ph type="body" idx="1"/>
          </p:nvPr>
        </p:nvSpPr>
        <p:spPr>
          <a:xfrm>
            <a:off x="1366139" y="3632200"/>
            <a:ext cx="7224524" cy="381000"/>
          </a:xfrm>
          <a:prstGeom prst="rect">
            <a:avLst/>
          </a:prstGeom>
          <a:noFill/>
          <a:ln>
            <a:noFill/>
          </a:ln>
        </p:spPr>
        <p:txBody>
          <a:bodyPr spcFirstLastPara="1" wrap="square" lIns="91425" tIns="45700" rIns="91425" bIns="45700" anchor="ctr" anchorCtr="0">
            <a:noAutofit/>
          </a:bodyPr>
          <a:lstStyle>
            <a:lvl1pPr marL="457200" lvl="0" indent="-228600" algn="l">
              <a:spcBef>
                <a:spcPts val="1000"/>
              </a:spcBef>
              <a:spcAft>
                <a:spcPts val="0"/>
              </a:spcAft>
              <a:buSzPts val="1280"/>
              <a:buFont typeface="Trebuchet MS"/>
              <a:buNone/>
              <a:defRPr sz="1600">
                <a:solidFill>
                  <a:srgbClr val="7F7F7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11" name="Google Shape;111;p13"/>
          <p:cNvSpPr txBox="1">
            <a:spLocks noGrp="1"/>
          </p:cNvSpPr>
          <p:nvPr>
            <p:ph type="body" idx="2"/>
          </p:nvPr>
        </p:nvSpPr>
        <p:spPr>
          <a:xfrm>
            <a:off x="677335" y="4470400"/>
            <a:ext cx="8596668" cy="1570962"/>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12" name="Google Shape;112;p13"/>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3"/>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13"/>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
        <p:nvSpPr>
          <p:cNvPr id="115" name="Google Shape;115;p13"/>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s-ES" sz="8000">
                <a:solidFill>
                  <a:srgbClr val="9CC2E5"/>
                </a:solidFill>
                <a:latin typeface="Arial"/>
                <a:ea typeface="Arial"/>
                <a:cs typeface="Arial"/>
                <a:sym typeface="Arial"/>
              </a:rPr>
              <a:t>“</a:t>
            </a:r>
            <a:endParaRPr/>
          </a:p>
        </p:txBody>
      </p:sp>
      <p:sp>
        <p:nvSpPr>
          <p:cNvPr id="116" name="Google Shape;116;p13"/>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s-ES" sz="8000">
                <a:solidFill>
                  <a:srgbClr val="9CC2E5"/>
                </a:solidFill>
                <a:latin typeface="Arial"/>
                <a:ea typeface="Arial"/>
                <a:cs typeface="Arial"/>
                <a:sym typeface="Arial"/>
              </a:rPr>
              <a:t>”</a:t>
            </a:r>
            <a:endParaRPr sz="1800">
              <a:solidFill>
                <a:srgbClr val="9CC2E5"/>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grpSp>
        <p:nvGrpSpPr>
          <p:cNvPr id="10" name="Google Shape;10;p1"/>
          <p:cNvGrpSpPr/>
          <p:nvPr/>
        </p:nvGrpSpPr>
        <p:grpSpPr>
          <a:xfrm>
            <a:off x="0" y="-8467"/>
            <a:ext cx="12192000" cy="6866467"/>
            <a:chOff x="0" y="-8467"/>
            <a:chExt cx="12192000" cy="6866467"/>
          </a:xfrm>
        </p:grpSpPr>
        <p:cxnSp>
          <p:nvCxnSpPr>
            <p:cNvPr id="11" name="Google Shape;11;p1"/>
            <p:cNvCxnSpPr/>
            <p:nvPr/>
          </p:nvCxnSpPr>
          <p:spPr>
            <a:xfrm>
              <a:off x="9371012" y="0"/>
              <a:ext cx="1219200" cy="6858000"/>
            </a:xfrm>
            <a:prstGeom prst="straightConnector1">
              <a:avLst/>
            </a:prstGeom>
            <a:noFill/>
            <a:ln w="9525" cap="flat" cmpd="sng">
              <a:solidFill>
                <a:srgbClr val="BFBFBF"/>
              </a:solidFill>
              <a:prstDash val="solid"/>
              <a:round/>
              <a:headEnd type="none" w="sm" len="sm"/>
              <a:tailEnd type="none" w="sm" len="sm"/>
            </a:ln>
          </p:spPr>
        </p:cxnSp>
        <p:cxnSp>
          <p:nvCxnSpPr>
            <p:cNvPr id="12" name="Google Shape;12;p1"/>
            <p:cNvCxnSpPr/>
            <p:nvPr/>
          </p:nvCxnSpPr>
          <p:spPr>
            <a:xfrm flipH="1">
              <a:off x="7425267" y="3681413"/>
              <a:ext cx="4763558" cy="3176587"/>
            </a:xfrm>
            <a:prstGeom prst="straightConnector1">
              <a:avLst/>
            </a:prstGeom>
            <a:noFill/>
            <a:ln w="9525" cap="flat" cmpd="sng">
              <a:solidFill>
                <a:srgbClr val="D8D8D8"/>
              </a:solidFill>
              <a:prstDash val="solid"/>
              <a:round/>
              <a:headEnd type="none" w="sm" len="sm"/>
              <a:tailEnd type="none" w="sm" len="sm"/>
            </a:ln>
          </p:spPr>
        </p:cxnSp>
        <p:sp>
          <p:nvSpPr>
            <p:cNvPr id="13" name="Google Shape;13;p1"/>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4" name="Google Shape;14;p1"/>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5" name="Google Shape;15;p1"/>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C55A11">
                <a:alpha val="69803"/>
              </a:srgbClr>
            </a:solidFill>
            <a:ln>
              <a:noFill/>
            </a:ln>
          </p:spPr>
        </p:sp>
        <p:sp>
          <p:nvSpPr>
            <p:cNvPr id="17" name="Google Shape;17;p1"/>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9CC2E5">
                <a:alpha val="69803"/>
              </a:srgbClr>
            </a:solidFill>
            <a:ln>
              <a:noFill/>
            </a:ln>
          </p:spPr>
        </p:sp>
        <p:sp>
          <p:nvSpPr>
            <p:cNvPr id="18" name="Google Shape;18;p1"/>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9" name="Google Shape;19;p1"/>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
            <p:cNvSpPr/>
            <p:nvPr/>
          </p:nvSpPr>
          <p:spPr>
            <a:xfrm>
              <a:off x="0" y="4013200"/>
              <a:ext cx="448733" cy="2844800"/>
            </a:xfrm>
            <a:prstGeom prst="triangle">
              <a:avLst>
                <a:gd name="adj" fmla="val 0"/>
              </a:avLst>
            </a:prstGeom>
            <a:solidFill>
              <a:schemeClr val="accent1">
                <a:alpha val="8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chemeClr val="accent1"/>
              </a:buClr>
              <a:buSzPts val="3600"/>
              <a:buFont typeface="Trebuchet MS"/>
              <a:buNone/>
              <a:defRPr sz="36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22" name="Google Shape;22;p1"/>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Trebuchet MS"/>
                <a:ea typeface="Trebuchet MS"/>
                <a:cs typeface="Trebuchet MS"/>
                <a:sym typeface="Trebuchet MS"/>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Trebuchet MS"/>
                <a:ea typeface="Trebuchet MS"/>
                <a:cs typeface="Trebuchet MS"/>
                <a:sym typeface="Trebuchet MS"/>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Trebuchet MS"/>
                <a:ea typeface="Trebuchet MS"/>
                <a:cs typeface="Trebuchet MS"/>
                <a:sym typeface="Trebuchet MS"/>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9pPr>
          </a:lstStyle>
          <a:p>
            <a:endParaRPr/>
          </a:p>
        </p:txBody>
      </p:sp>
      <p:sp>
        <p:nvSpPr>
          <p:cNvPr id="23" name="Google Shape;23;p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4" name="Google Shape;24;p1"/>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5" name="Google Shape;25;p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9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9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9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9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9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9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9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9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s-E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eur-lex.europa.eu/legal-content/ES/TXT/?uri=LEGISSUM%3Aec0013" TargetMode="External"/><Relationship Id="rId2" Type="http://schemas.openxmlformats.org/officeDocument/2006/relationships/hyperlink" Target="https://eur-lex.europa.eu/legal-content/ES/TXT/?uri=LEGISSUM%3Axy0026" TargetMode="External"/><Relationship Id="rId1" Type="http://schemas.openxmlformats.org/officeDocument/2006/relationships/slideLayout" Target="../slideLayouts/slideLayout2.xml"/><Relationship Id="rId5" Type="http://schemas.openxmlformats.org/officeDocument/2006/relationships/hyperlink" Target="https://eur-lex.europa.eu/legal-content/ES/TXT/?uri=LEGISSUM%3Al25020" TargetMode="External"/><Relationship Id="rId4" Type="http://schemas.openxmlformats.org/officeDocument/2006/relationships/hyperlink" Target="https://eur-lex.europa.eu/legal-content/ES/TXT/?uri=LEGISSUM%3Al25019"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forms.gle/veUGqBSTR59rKBvh6"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www.lexivox.org/norms/BO-CPE-20090207.html"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www.lexivox.org/norms/BO-L-N401.htm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40B53E-D8E9-AE93-26F3-3C0A47D09D38}"/>
              </a:ext>
            </a:extLst>
          </p:cNvPr>
          <p:cNvSpPr>
            <a:spLocks noGrp="1"/>
          </p:cNvSpPr>
          <p:nvPr>
            <p:ph type="title"/>
          </p:nvPr>
        </p:nvSpPr>
        <p:spPr/>
        <p:txBody>
          <a:bodyPr/>
          <a:lstStyle/>
          <a:p>
            <a:endParaRPr lang="es-ES"/>
          </a:p>
        </p:txBody>
      </p:sp>
      <p:sp>
        <p:nvSpPr>
          <p:cNvPr id="3" name="Marcador de texto 2">
            <a:extLst>
              <a:ext uri="{FF2B5EF4-FFF2-40B4-BE49-F238E27FC236}">
                <a16:creationId xmlns:a16="http://schemas.microsoft.com/office/drawing/2014/main" id="{C3F016A1-587D-5F1C-DD89-FAB57C1E417B}"/>
              </a:ext>
            </a:extLst>
          </p:cNvPr>
          <p:cNvSpPr>
            <a:spLocks noGrp="1"/>
          </p:cNvSpPr>
          <p:nvPr>
            <p:ph type="body" idx="1"/>
          </p:nvPr>
        </p:nvSpPr>
        <p:spPr/>
        <p:txBody>
          <a:bodyPr/>
          <a:lstStyle/>
          <a:p>
            <a:endParaRPr lang="es-ES"/>
          </a:p>
        </p:txBody>
      </p:sp>
      <p:pic>
        <p:nvPicPr>
          <p:cNvPr id="5" name="Imagen 4">
            <a:extLst>
              <a:ext uri="{FF2B5EF4-FFF2-40B4-BE49-F238E27FC236}">
                <a16:creationId xmlns:a16="http://schemas.microsoft.com/office/drawing/2014/main" id="{4DA87776-C753-48E0-C759-556EF18D3B2A}"/>
              </a:ext>
            </a:extLst>
          </p:cNvPr>
          <p:cNvPicPr>
            <a:picLocks noChangeAspect="1"/>
          </p:cNvPicPr>
          <p:nvPr/>
        </p:nvPicPr>
        <p:blipFill>
          <a:blip r:embed="rId2"/>
          <a:stretch>
            <a:fillRect/>
          </a:stretch>
        </p:blipFill>
        <p:spPr>
          <a:xfrm>
            <a:off x="0" y="0"/>
            <a:ext cx="10287000" cy="6858000"/>
          </a:xfrm>
          <a:prstGeom prst="rect">
            <a:avLst/>
          </a:prstGeom>
        </p:spPr>
      </p:pic>
    </p:spTree>
    <p:extLst>
      <p:ext uri="{BB962C8B-B14F-4D97-AF65-F5344CB8AC3E}">
        <p14:creationId xmlns:p14="http://schemas.microsoft.com/office/powerpoint/2010/main" val="857236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2E0A34-BF03-4D03-B71E-3158FFCF066E}"/>
              </a:ext>
            </a:extLst>
          </p:cNvPr>
          <p:cNvSpPr>
            <a:spLocks noGrp="1"/>
          </p:cNvSpPr>
          <p:nvPr>
            <p:ph type="title"/>
          </p:nvPr>
        </p:nvSpPr>
        <p:spPr>
          <a:xfrm>
            <a:off x="677334" y="1116418"/>
            <a:ext cx="8596668" cy="813981"/>
          </a:xfrm>
        </p:spPr>
        <p:txBody>
          <a:bodyPr>
            <a:normAutofit/>
          </a:bodyPr>
          <a:lstStyle/>
          <a:p>
            <a:r>
              <a:rPr lang="es-ES" dirty="0"/>
              <a:t>4.- Unión económica</a:t>
            </a:r>
          </a:p>
        </p:txBody>
      </p:sp>
      <p:sp>
        <p:nvSpPr>
          <p:cNvPr id="3" name="Marcador de contenido 2">
            <a:extLst>
              <a:ext uri="{FF2B5EF4-FFF2-40B4-BE49-F238E27FC236}">
                <a16:creationId xmlns:a16="http://schemas.microsoft.com/office/drawing/2014/main" id="{C03890C5-4A2E-4834-A80C-6F275AD5B0CF}"/>
              </a:ext>
            </a:extLst>
          </p:cNvPr>
          <p:cNvSpPr>
            <a:spLocks noGrp="1"/>
          </p:cNvSpPr>
          <p:nvPr>
            <p:ph idx="1"/>
          </p:nvPr>
        </p:nvSpPr>
        <p:spPr>
          <a:xfrm>
            <a:off x="677334" y="2330272"/>
            <a:ext cx="8596668" cy="3880773"/>
          </a:xfrm>
        </p:spPr>
        <p:txBody>
          <a:bodyPr/>
          <a:lstStyle/>
          <a:p>
            <a:r>
              <a:rPr lang="es-ES" dirty="0"/>
              <a:t>La unión económica supone un grado más avanzado en el proceso de integración económica regional. </a:t>
            </a:r>
          </a:p>
          <a:p>
            <a:r>
              <a:rPr lang="es-ES" dirty="0"/>
              <a:t>La realización de ésta implica la existencia previa de un mercado común, pero además que haya </a:t>
            </a:r>
            <a:r>
              <a:rPr lang="es-ES" b="1" u="sng" dirty="0"/>
              <a:t>armonización de las políticas económicas de los Estados miembros. </a:t>
            </a:r>
          </a:p>
        </p:txBody>
      </p:sp>
      <p:pic>
        <p:nvPicPr>
          <p:cNvPr id="6" name="1 Imagen" descr="logo_horizontal">
            <a:extLst>
              <a:ext uri="{FF2B5EF4-FFF2-40B4-BE49-F238E27FC236}">
                <a16:creationId xmlns:a16="http://schemas.microsoft.com/office/drawing/2014/main" id="{EFF36FA7-4B22-40FC-9B25-02BB5CDC34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657725" cy="132397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3">
            <a:extLst>
              <a:ext uri="{FF2B5EF4-FFF2-40B4-BE49-F238E27FC236}">
                <a16:creationId xmlns:a16="http://schemas.microsoft.com/office/drawing/2014/main" id="{51993BB6-140B-47BB-B542-24FA5747B3FE}"/>
              </a:ext>
            </a:extLst>
          </p:cNvPr>
          <p:cNvSpPr>
            <a:spLocks noChangeArrowheads="1"/>
          </p:cNvSpPr>
          <p:nvPr/>
        </p:nvSpPr>
        <p:spPr bwMode="auto">
          <a:xfrm>
            <a:off x="8146241" y="385142"/>
            <a:ext cx="4120187" cy="630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s-ES" altLang="es-ES" sz="700" b="0" i="0" u="none" strike="noStrike" cap="none" normalizeH="0" baseline="0" dirty="0">
              <a:ln>
                <a:noFill/>
              </a:ln>
              <a:solidFill>
                <a:schemeClr val="tx1"/>
              </a:solidFill>
              <a:effectLst/>
              <a:latin typeface="Arial" panose="020B0604020202020204" pitchFamily="34" charset="0"/>
            </a:endParaRPr>
          </a:p>
          <a:p>
            <a:pPr algn="ctr"/>
            <a:endParaRPr lang="es-ES" sz="1400" dirty="0"/>
          </a:p>
          <a:p>
            <a:pPr algn="ctr"/>
            <a:endParaRPr lang="es-ES" sz="1400" dirty="0"/>
          </a:p>
        </p:txBody>
      </p:sp>
    </p:spTree>
    <p:extLst>
      <p:ext uri="{BB962C8B-B14F-4D97-AF65-F5344CB8AC3E}">
        <p14:creationId xmlns:p14="http://schemas.microsoft.com/office/powerpoint/2010/main" val="273593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395B00-EE22-4F91-B3DE-D2F39B80804B}"/>
              </a:ext>
            </a:extLst>
          </p:cNvPr>
          <p:cNvSpPr>
            <a:spLocks noGrp="1"/>
          </p:cNvSpPr>
          <p:nvPr>
            <p:ph type="title"/>
          </p:nvPr>
        </p:nvSpPr>
        <p:spPr>
          <a:xfrm>
            <a:off x="549743" y="2013097"/>
            <a:ext cx="8596668" cy="1320800"/>
          </a:xfrm>
        </p:spPr>
        <p:txBody>
          <a:bodyPr>
            <a:normAutofit fontScale="90000"/>
          </a:bodyPr>
          <a:lstStyle/>
          <a:p>
            <a:r>
              <a:rPr lang="es-ES" dirty="0"/>
              <a:t>5.- Unidad económica y Monetaria / integración económica total, unión política</a:t>
            </a:r>
          </a:p>
        </p:txBody>
      </p:sp>
      <p:sp>
        <p:nvSpPr>
          <p:cNvPr id="3" name="Marcador de contenido 2">
            <a:extLst>
              <a:ext uri="{FF2B5EF4-FFF2-40B4-BE49-F238E27FC236}">
                <a16:creationId xmlns:a16="http://schemas.microsoft.com/office/drawing/2014/main" id="{C0D26677-FF44-436F-BBA1-92B02E21E81E}"/>
              </a:ext>
            </a:extLst>
          </p:cNvPr>
          <p:cNvSpPr>
            <a:spLocks noGrp="1"/>
          </p:cNvSpPr>
          <p:nvPr>
            <p:ph idx="1"/>
          </p:nvPr>
        </p:nvSpPr>
        <p:spPr>
          <a:xfrm>
            <a:off x="549743" y="3564086"/>
            <a:ext cx="8596668" cy="3880773"/>
          </a:xfrm>
        </p:spPr>
        <p:txBody>
          <a:bodyPr/>
          <a:lstStyle/>
          <a:p>
            <a:r>
              <a:rPr lang="es-ES" dirty="0"/>
              <a:t>La integración económica, finalmente, implica la aparición de una autoridad supranacional que adoptará las decisiones de: </a:t>
            </a:r>
          </a:p>
          <a:p>
            <a:pPr lvl="1"/>
            <a:r>
              <a:rPr lang="es-ES" dirty="0"/>
              <a:t>política fiscal</a:t>
            </a:r>
          </a:p>
          <a:p>
            <a:pPr lvl="1"/>
            <a:r>
              <a:rPr lang="es-ES" dirty="0"/>
              <a:t>Monetaria</a:t>
            </a:r>
          </a:p>
          <a:p>
            <a:pPr lvl="1"/>
            <a:r>
              <a:rPr lang="es-ES" dirty="0"/>
              <a:t>cambiaria. </a:t>
            </a:r>
          </a:p>
          <a:p>
            <a:pPr marL="457200" lvl="1" indent="0">
              <a:buNone/>
            </a:pPr>
            <a:endParaRPr lang="es-ES" dirty="0"/>
          </a:p>
          <a:p>
            <a:pPr marL="457200" lvl="1" indent="0">
              <a:buNone/>
            </a:pPr>
            <a:r>
              <a:rPr lang="es-ES" dirty="0"/>
              <a:t>Cualquier decisión particular dirigida al fomento de una rama productiva o a la corrección de un desequilibrio regional deberá ser autorizada por dicha autoridad.</a:t>
            </a:r>
          </a:p>
        </p:txBody>
      </p:sp>
      <p:pic>
        <p:nvPicPr>
          <p:cNvPr id="4" name="1 Imagen" descr="logo_horizontal">
            <a:extLst>
              <a:ext uri="{FF2B5EF4-FFF2-40B4-BE49-F238E27FC236}">
                <a16:creationId xmlns:a16="http://schemas.microsoft.com/office/drawing/2014/main" id="{028F5AC2-7743-40E4-A12C-4F11F61F76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657725" cy="1323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0458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693C0334-A452-0808-ECA0-068F8DE21BC8}"/>
              </a:ext>
            </a:extLst>
          </p:cNvPr>
          <p:cNvSpPr txBox="1"/>
          <p:nvPr/>
        </p:nvSpPr>
        <p:spPr>
          <a:xfrm>
            <a:off x="550300" y="692758"/>
            <a:ext cx="8596668" cy="5262979"/>
          </a:xfrm>
          <a:prstGeom prst="rect">
            <a:avLst/>
          </a:prstGeom>
          <a:noFill/>
        </p:spPr>
        <p:txBody>
          <a:bodyPr wrap="square">
            <a:spAutoFit/>
          </a:bodyPr>
          <a:lstStyle/>
          <a:p>
            <a:pPr algn="l"/>
            <a:endParaRPr lang="es-ES" b="0" i="0" dirty="0">
              <a:solidFill>
                <a:srgbClr val="1E1E1F"/>
              </a:solidFill>
              <a:effectLst/>
              <a:highlight>
                <a:srgbClr val="FFFFFF"/>
              </a:highlight>
              <a:latin typeface="Helvetica" panose="020B0604020202020204" pitchFamily="34" charset="0"/>
            </a:endParaRPr>
          </a:p>
          <a:p>
            <a:pPr algn="l"/>
            <a:r>
              <a:rPr lang="es-ES" b="0" i="0" u="sng" dirty="0">
                <a:solidFill>
                  <a:srgbClr val="3C77BD"/>
                </a:solidFill>
                <a:effectLst/>
                <a:highlight>
                  <a:srgbClr val="FFFFFF"/>
                </a:highlight>
                <a:latin typeface="Helvetica" panose="020B0604020202020204" pitchFamily="34" charset="0"/>
                <a:hlinkClick r:id="rId2"/>
              </a:rPr>
              <a:t>Tratado de la Unión Europea</a:t>
            </a:r>
            <a:r>
              <a:rPr lang="es-ES" b="0" i="0" dirty="0">
                <a:solidFill>
                  <a:srgbClr val="1E1E1F"/>
                </a:solidFill>
                <a:effectLst/>
                <a:highlight>
                  <a:srgbClr val="FFFFFF"/>
                </a:highlight>
                <a:latin typeface="Helvetica" panose="020B0604020202020204" pitchFamily="34" charset="0"/>
              </a:rPr>
              <a:t>, adoptado formalmente en el Consejo Europeo de Maastricht de diciembre de 1991 y en vigor desde el 1 de noviembre de 1993.</a:t>
            </a:r>
          </a:p>
          <a:p>
            <a:pPr algn="l"/>
            <a:endParaRPr lang="es-ES" dirty="0">
              <a:solidFill>
                <a:srgbClr val="1E1E1F"/>
              </a:solidFill>
              <a:highlight>
                <a:srgbClr val="FFFFFF"/>
              </a:highlight>
              <a:latin typeface="Helvetica" panose="020B0604020202020204" pitchFamily="34" charset="0"/>
            </a:endParaRPr>
          </a:p>
          <a:p>
            <a:pPr algn="l"/>
            <a:endParaRPr lang="es-ES" dirty="0">
              <a:solidFill>
                <a:srgbClr val="1E1E1F"/>
              </a:solidFill>
              <a:highlight>
                <a:srgbClr val="FFFFFF"/>
              </a:highlight>
              <a:latin typeface="Helvetica" panose="020B0604020202020204" pitchFamily="34" charset="0"/>
            </a:endParaRPr>
          </a:p>
          <a:p>
            <a:pPr algn="l"/>
            <a:r>
              <a:rPr lang="es-ES" b="0" i="0" dirty="0">
                <a:solidFill>
                  <a:srgbClr val="1E1E1F"/>
                </a:solidFill>
                <a:effectLst/>
                <a:highlight>
                  <a:srgbClr val="FFFFFF"/>
                </a:highlight>
                <a:latin typeface="Helvetica" panose="020B0604020202020204" pitchFamily="34" charset="0"/>
              </a:rPr>
              <a:t>El Tratado contemplaba la introducción de la UEM en tres fases (algunas fechas clave se dejaron abiertas para fijarlas en cumbres europeas posteriores en función de los avances efectuados):</a:t>
            </a:r>
          </a:p>
          <a:p>
            <a:pPr algn="l">
              <a:buFont typeface="+mj-lt"/>
              <a:buAutoNum type="arabicPeriod"/>
            </a:pPr>
            <a:endParaRPr lang="es-ES" b="0" i="0" dirty="0">
              <a:solidFill>
                <a:srgbClr val="1E1E1F"/>
              </a:solidFill>
              <a:effectLst/>
              <a:highlight>
                <a:srgbClr val="FFFFFF"/>
              </a:highlight>
              <a:latin typeface="Helvetica" panose="020B0604020202020204" pitchFamily="34" charset="0"/>
            </a:endParaRPr>
          </a:p>
          <a:p>
            <a:pPr algn="l">
              <a:buFont typeface="+mj-lt"/>
              <a:buAutoNum type="arabicPeriod"/>
            </a:pPr>
            <a:r>
              <a:rPr lang="es-ES" b="0" i="0" dirty="0">
                <a:solidFill>
                  <a:srgbClr val="1E1E1F"/>
                </a:solidFill>
                <a:effectLst/>
                <a:highlight>
                  <a:srgbClr val="FFFFFF"/>
                </a:highlight>
                <a:latin typeface="Helvetica" panose="020B0604020202020204" pitchFamily="34" charset="0"/>
              </a:rPr>
              <a:t>Fase 1 (del 1 de julio de 1990 al 31 de diciembre de 1993): establecimiento de la libre circulación de capitales entre Estados miembros.</a:t>
            </a:r>
          </a:p>
          <a:p>
            <a:pPr algn="l">
              <a:buFont typeface="+mj-lt"/>
              <a:buAutoNum type="arabicPeriod"/>
            </a:pPr>
            <a:endParaRPr lang="es-ES" b="0" i="0" dirty="0">
              <a:solidFill>
                <a:srgbClr val="1E1E1F"/>
              </a:solidFill>
              <a:effectLst/>
              <a:highlight>
                <a:srgbClr val="FFFFFF"/>
              </a:highlight>
              <a:latin typeface="Helvetica" panose="020B0604020202020204" pitchFamily="34" charset="0"/>
            </a:endParaRPr>
          </a:p>
          <a:p>
            <a:pPr algn="l">
              <a:buFont typeface="+mj-lt"/>
              <a:buAutoNum type="arabicPeriod"/>
            </a:pPr>
            <a:r>
              <a:rPr lang="es-ES" b="0" i="0" dirty="0">
                <a:solidFill>
                  <a:srgbClr val="1E1E1F"/>
                </a:solidFill>
                <a:effectLst/>
                <a:highlight>
                  <a:srgbClr val="FFFFFF"/>
                </a:highlight>
                <a:latin typeface="Helvetica" panose="020B0604020202020204" pitchFamily="34" charset="0"/>
              </a:rPr>
              <a:t>Fase 2 (del 1 de enero de 1994 al 31 de diciembre de 1998): convergencia de las políticas económicas de los Estados miembros y refuerzo de la cooperación entre los bancos centrales nacionales. El establecimiento del Instituto Monetario Europeo (IME) institucionalizó la coordinación de las políticas monetarias.</a:t>
            </a:r>
          </a:p>
          <a:p>
            <a:pPr algn="l">
              <a:buFont typeface="+mj-lt"/>
              <a:buAutoNum type="arabicPeriod"/>
            </a:pPr>
            <a:endParaRPr lang="es-ES" b="0" i="0" dirty="0">
              <a:solidFill>
                <a:srgbClr val="1E1E1F"/>
              </a:solidFill>
              <a:effectLst/>
              <a:highlight>
                <a:srgbClr val="FFFFFF"/>
              </a:highlight>
              <a:latin typeface="Helvetica" panose="020B0604020202020204" pitchFamily="34" charset="0"/>
            </a:endParaRPr>
          </a:p>
          <a:p>
            <a:pPr algn="l">
              <a:buFont typeface="+mj-lt"/>
              <a:buAutoNum type="arabicPeriod"/>
            </a:pPr>
            <a:r>
              <a:rPr lang="es-ES" b="0" i="0" dirty="0">
                <a:solidFill>
                  <a:srgbClr val="1E1E1F"/>
                </a:solidFill>
                <a:effectLst/>
                <a:highlight>
                  <a:srgbClr val="FFFFFF"/>
                </a:highlight>
                <a:latin typeface="Helvetica" panose="020B0604020202020204" pitchFamily="34" charset="0"/>
              </a:rPr>
              <a:t>Fase 3 (iniciada el 1 de enero de 1999): aplicación de una política monetaria común bajo los auspicios del Eurosistema a partir del primer día e introducción gradual de los billetes y monedas de euros en todos los Estados miembros de la zona del euro. La transición a la tercera fase estuvo supeditada a la consecución de un grado elevado de convergencia sostenible atendiendo a una serie de </a:t>
            </a:r>
            <a:r>
              <a:rPr lang="es-ES" b="0" i="0" u="none" strike="noStrike" dirty="0">
                <a:solidFill>
                  <a:srgbClr val="3C77BD"/>
                </a:solidFill>
                <a:effectLst/>
                <a:highlight>
                  <a:srgbClr val="FFFFFF"/>
                </a:highlight>
                <a:latin typeface="Helvetica" panose="020B0604020202020204" pitchFamily="34" charset="0"/>
                <a:hlinkClick r:id="rId3"/>
              </a:rPr>
              <a:t>criterios</a:t>
            </a:r>
            <a:r>
              <a:rPr lang="es-ES" b="0" i="0" dirty="0">
                <a:solidFill>
                  <a:srgbClr val="1E1E1F"/>
                </a:solidFill>
                <a:effectLst/>
                <a:highlight>
                  <a:srgbClr val="FFFFFF"/>
                </a:highlight>
                <a:latin typeface="Helvetica" panose="020B0604020202020204" pitchFamily="34" charset="0"/>
              </a:rPr>
              <a:t> recogidos en los Tratados. </a:t>
            </a:r>
          </a:p>
          <a:p>
            <a:pPr algn="l">
              <a:buFont typeface="+mj-lt"/>
              <a:buAutoNum type="arabicPeriod"/>
            </a:pPr>
            <a:endParaRPr lang="es-ES" dirty="0">
              <a:solidFill>
                <a:srgbClr val="1E1E1F"/>
              </a:solidFill>
              <a:highlight>
                <a:srgbClr val="FFFFFF"/>
              </a:highlight>
              <a:latin typeface="Helvetica" panose="020B0604020202020204" pitchFamily="34" charset="0"/>
            </a:endParaRPr>
          </a:p>
          <a:p>
            <a:pPr algn="l"/>
            <a:r>
              <a:rPr lang="es-ES" b="1" i="0" dirty="0">
                <a:solidFill>
                  <a:srgbClr val="FF0000"/>
                </a:solidFill>
                <a:effectLst/>
                <a:highlight>
                  <a:srgbClr val="FFFFFF"/>
                </a:highlight>
                <a:latin typeface="Helvetica" panose="020B0604020202020204" pitchFamily="34" charset="0"/>
              </a:rPr>
              <a:t>Las </a:t>
            </a:r>
            <a:r>
              <a:rPr lang="es-ES" b="1" i="0" u="none" strike="noStrike" dirty="0">
                <a:solidFill>
                  <a:srgbClr val="FF0000"/>
                </a:solidFill>
                <a:effectLst/>
                <a:highlight>
                  <a:srgbClr val="FFFFFF"/>
                </a:highlight>
                <a:latin typeface="Helvetica" panose="020B0604020202020204" pitchFamily="34" charset="0"/>
                <a:hlinkClick r:id="rId4">
                  <a:extLst>
                    <a:ext uri="{A12FA001-AC4F-418D-AE19-62706E023703}">
                      <ahyp:hlinkClr xmlns:ahyp="http://schemas.microsoft.com/office/drawing/2018/hyperlinkcolor" val="tx"/>
                    </a:ext>
                  </a:extLst>
                </a:hlinkClick>
              </a:rPr>
              <a:t>normas presupuestarias</a:t>
            </a:r>
            <a:r>
              <a:rPr lang="es-ES" b="1" i="0" dirty="0">
                <a:solidFill>
                  <a:srgbClr val="FF0000"/>
                </a:solidFill>
                <a:effectLst/>
                <a:highlight>
                  <a:srgbClr val="FFFFFF"/>
                </a:highlight>
                <a:latin typeface="Helvetica" panose="020B0604020202020204" pitchFamily="34" charset="0"/>
              </a:rPr>
              <a:t> pasaron a ser vinculantes, y los Estados miembros que no las cumpliesen </a:t>
            </a:r>
            <a:r>
              <a:rPr lang="es-ES" b="1" i="0" u="none" strike="noStrike" dirty="0">
                <a:solidFill>
                  <a:srgbClr val="FF0000"/>
                </a:solidFill>
                <a:effectLst/>
                <a:highlight>
                  <a:srgbClr val="FFFFFF"/>
                </a:highlight>
                <a:latin typeface="Helvetica" panose="020B0604020202020204" pitchFamily="34" charset="0"/>
                <a:hlinkClick r:id="rId5">
                  <a:extLst>
                    <a:ext uri="{A12FA001-AC4F-418D-AE19-62706E023703}">
                      <ahyp:hlinkClr xmlns:ahyp="http://schemas.microsoft.com/office/drawing/2018/hyperlinkcolor" val="tx"/>
                    </a:ext>
                  </a:extLst>
                </a:hlinkClick>
              </a:rPr>
              <a:t>podían ser sancionados</a:t>
            </a:r>
            <a:r>
              <a:rPr lang="es-ES" b="1" i="0" dirty="0">
                <a:solidFill>
                  <a:srgbClr val="FF0000"/>
                </a:solidFill>
                <a:effectLst/>
                <a:highlight>
                  <a:srgbClr val="FFFFFF"/>
                </a:highlight>
                <a:latin typeface="Helvetica" panose="020B0604020202020204" pitchFamily="34" charset="0"/>
              </a:rPr>
              <a:t>.</a:t>
            </a:r>
            <a:r>
              <a:rPr lang="es-ES" b="0" i="0" dirty="0">
                <a:solidFill>
                  <a:srgbClr val="1E1E1F"/>
                </a:solidFill>
                <a:effectLst/>
                <a:highlight>
                  <a:srgbClr val="FFFFFF"/>
                </a:highlight>
                <a:latin typeface="Helvetica" panose="020B0604020202020204" pitchFamily="34" charset="0"/>
              </a:rPr>
              <a:t> </a:t>
            </a:r>
          </a:p>
        </p:txBody>
      </p:sp>
    </p:spTree>
    <p:extLst>
      <p:ext uri="{BB962C8B-B14F-4D97-AF65-F5344CB8AC3E}">
        <p14:creationId xmlns:p14="http://schemas.microsoft.com/office/powerpoint/2010/main" val="39439491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EC38FC23-BAE2-247F-A032-D1CE51B09E54}"/>
              </a:ext>
            </a:extLst>
          </p:cNvPr>
          <p:cNvSpPr txBox="1"/>
          <p:nvPr/>
        </p:nvSpPr>
        <p:spPr>
          <a:xfrm>
            <a:off x="1101437" y="1850162"/>
            <a:ext cx="7995062" cy="4154984"/>
          </a:xfrm>
          <a:prstGeom prst="rect">
            <a:avLst/>
          </a:prstGeom>
          <a:noFill/>
        </p:spPr>
        <p:txBody>
          <a:bodyPr wrap="square">
            <a:spAutoFit/>
          </a:bodyPr>
          <a:lstStyle/>
          <a:p>
            <a:pPr algn="just"/>
            <a:r>
              <a:rPr lang="es-ES" sz="2400" b="0" i="0" dirty="0">
                <a:solidFill>
                  <a:srgbClr val="1E1E1F"/>
                </a:solidFill>
                <a:effectLst/>
                <a:highlight>
                  <a:srgbClr val="FFFFFF"/>
                </a:highlight>
                <a:latin typeface="Helvetica" panose="020B0604020202020204" pitchFamily="34" charset="0"/>
              </a:rPr>
              <a:t>La crisis económica provocada por la COVID-19 ha ejercido una presión considerable sobre las finanzas públicas. En marzo de 2020, el Consejo activó la cláusula general de salvaguardia del PEC para conceder a los Estados miembros un plazo limitado dentro del que pueden aumentar su deuda pública más allá de las restricciones de las normas presupuestarias. </a:t>
            </a:r>
          </a:p>
          <a:p>
            <a:pPr algn="just"/>
            <a:endParaRPr lang="es-ES" sz="2400" dirty="0">
              <a:solidFill>
                <a:srgbClr val="1E1E1F"/>
              </a:solidFill>
              <a:highlight>
                <a:srgbClr val="FFFFFF"/>
              </a:highlight>
              <a:latin typeface="Helvetica" panose="020B0604020202020204" pitchFamily="34" charset="0"/>
            </a:endParaRPr>
          </a:p>
          <a:p>
            <a:pPr algn="just"/>
            <a:r>
              <a:rPr lang="es-ES" sz="2400" b="0" i="0" dirty="0">
                <a:solidFill>
                  <a:srgbClr val="1E1E1F"/>
                </a:solidFill>
                <a:effectLst/>
                <a:highlight>
                  <a:srgbClr val="FFFFFF"/>
                </a:highlight>
                <a:latin typeface="Helvetica" panose="020B0604020202020204" pitchFamily="34" charset="0"/>
              </a:rPr>
              <a:t>Esto permite, entre otras cosas, rebasar temporalmente la ratio deuda/PIB del 60 % sin correr el riesgo de afrontar sanciones de la Unión. </a:t>
            </a:r>
            <a:endParaRPr lang="es-ES" sz="2400" dirty="0"/>
          </a:p>
        </p:txBody>
      </p:sp>
    </p:spTree>
    <p:extLst>
      <p:ext uri="{BB962C8B-B14F-4D97-AF65-F5344CB8AC3E}">
        <p14:creationId xmlns:p14="http://schemas.microsoft.com/office/powerpoint/2010/main" val="3922281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F788D7-B980-A22B-D913-F499EBB87309}"/>
              </a:ext>
            </a:extLst>
          </p:cNvPr>
          <p:cNvSpPr>
            <a:spLocks noGrp="1"/>
          </p:cNvSpPr>
          <p:nvPr>
            <p:ph type="title"/>
          </p:nvPr>
        </p:nvSpPr>
        <p:spPr/>
        <p:txBody>
          <a:bodyPr/>
          <a:lstStyle/>
          <a:p>
            <a:endParaRPr lang="es-ES"/>
          </a:p>
        </p:txBody>
      </p:sp>
      <p:sp>
        <p:nvSpPr>
          <p:cNvPr id="3" name="Marcador de texto 2">
            <a:extLst>
              <a:ext uri="{FF2B5EF4-FFF2-40B4-BE49-F238E27FC236}">
                <a16:creationId xmlns:a16="http://schemas.microsoft.com/office/drawing/2014/main" id="{C450ABD6-C938-65B6-015F-4B80AA4E4A90}"/>
              </a:ext>
            </a:extLst>
          </p:cNvPr>
          <p:cNvSpPr>
            <a:spLocks noGrp="1"/>
          </p:cNvSpPr>
          <p:nvPr>
            <p:ph type="body" idx="1"/>
          </p:nvPr>
        </p:nvSpPr>
        <p:spPr/>
        <p:txBody>
          <a:bodyPr/>
          <a:lstStyle/>
          <a:p>
            <a:endParaRPr lang="es-ES"/>
          </a:p>
        </p:txBody>
      </p:sp>
      <p:pic>
        <p:nvPicPr>
          <p:cNvPr id="1026" name="Picture 2">
            <a:extLst>
              <a:ext uri="{FF2B5EF4-FFF2-40B4-BE49-F238E27FC236}">
                <a16:creationId xmlns:a16="http://schemas.microsoft.com/office/drawing/2014/main" id="{5E219A83-E8C6-7352-35CE-A4277E0957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03505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AC5867B6-DC96-BF81-7942-AD75BE12D196}"/>
              </a:ext>
            </a:extLst>
          </p:cNvPr>
          <p:cNvSpPr/>
          <p:nvPr/>
        </p:nvSpPr>
        <p:spPr>
          <a:xfrm>
            <a:off x="175846" y="140677"/>
            <a:ext cx="3681046" cy="132947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b="0" i="0" dirty="0">
                <a:solidFill>
                  <a:srgbClr val="212529"/>
                </a:solidFill>
                <a:effectLst/>
                <a:highlight>
                  <a:srgbClr val="FFFFFF"/>
                </a:highlight>
                <a:latin typeface="-apple-system"/>
              </a:rPr>
              <a:t>Sesenta países y territorios que no pertenecen a la UE utilizan como moneda o han vinculado su moneda al euro</a:t>
            </a:r>
            <a:endParaRPr lang="es-ES" dirty="0"/>
          </a:p>
        </p:txBody>
      </p:sp>
    </p:spTree>
    <p:extLst>
      <p:ext uri="{BB962C8B-B14F-4D97-AF65-F5344CB8AC3E}">
        <p14:creationId xmlns:p14="http://schemas.microsoft.com/office/powerpoint/2010/main" val="2190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1E3271-9B07-8DF0-134B-E2E5972DEB0E}"/>
              </a:ext>
            </a:extLst>
          </p:cNvPr>
          <p:cNvSpPr>
            <a:spLocks noGrp="1"/>
          </p:cNvSpPr>
          <p:nvPr>
            <p:ph type="title"/>
          </p:nvPr>
        </p:nvSpPr>
        <p:spPr/>
        <p:txBody>
          <a:bodyPr/>
          <a:lstStyle/>
          <a:p>
            <a:endParaRPr lang="es-ES"/>
          </a:p>
        </p:txBody>
      </p:sp>
      <p:sp>
        <p:nvSpPr>
          <p:cNvPr id="3" name="Marcador de texto 2">
            <a:extLst>
              <a:ext uri="{FF2B5EF4-FFF2-40B4-BE49-F238E27FC236}">
                <a16:creationId xmlns:a16="http://schemas.microsoft.com/office/drawing/2014/main" id="{DED125EF-86BA-81AD-CB91-1336794A522D}"/>
              </a:ext>
            </a:extLst>
          </p:cNvPr>
          <p:cNvSpPr>
            <a:spLocks noGrp="1"/>
          </p:cNvSpPr>
          <p:nvPr>
            <p:ph type="body" idx="1"/>
          </p:nvPr>
        </p:nvSpPr>
        <p:spPr/>
        <p:txBody>
          <a:bodyPr/>
          <a:lstStyle/>
          <a:p>
            <a:endParaRPr lang="es-ES"/>
          </a:p>
        </p:txBody>
      </p:sp>
      <p:sp>
        <p:nvSpPr>
          <p:cNvPr id="5" name="CuadroTexto 4">
            <a:extLst>
              <a:ext uri="{FF2B5EF4-FFF2-40B4-BE49-F238E27FC236}">
                <a16:creationId xmlns:a16="http://schemas.microsoft.com/office/drawing/2014/main" id="{96579CCF-F364-AE86-88F8-429A5DAD3670}"/>
              </a:ext>
            </a:extLst>
          </p:cNvPr>
          <p:cNvSpPr txBox="1"/>
          <p:nvPr/>
        </p:nvSpPr>
        <p:spPr>
          <a:xfrm>
            <a:off x="410308" y="1305833"/>
            <a:ext cx="8707314" cy="4616648"/>
          </a:xfrm>
          <a:prstGeom prst="rect">
            <a:avLst/>
          </a:prstGeom>
          <a:noFill/>
        </p:spPr>
        <p:txBody>
          <a:bodyPr wrap="square">
            <a:spAutoFit/>
          </a:bodyPr>
          <a:lstStyle/>
          <a:p>
            <a:pPr algn="just"/>
            <a:r>
              <a:rPr lang="es-ES" b="1" i="0" dirty="0">
                <a:solidFill>
                  <a:srgbClr val="212529"/>
                </a:solidFill>
                <a:effectLst/>
                <a:highlight>
                  <a:srgbClr val="FFFFFF"/>
                </a:highlight>
                <a:latin typeface="-apple-system"/>
              </a:rPr>
              <a:t>i) Estabilidad de precios: </a:t>
            </a:r>
            <a:r>
              <a:rPr lang="es-ES" b="0" i="0" dirty="0">
                <a:solidFill>
                  <a:srgbClr val="212529"/>
                </a:solidFill>
                <a:effectLst/>
                <a:highlight>
                  <a:srgbClr val="FFFFFF"/>
                </a:highlight>
                <a:latin typeface="-apple-system"/>
              </a:rPr>
              <a:t>Los Estados miembros deberán mantener, durante al menos el período anterior a su entrada, una tasa media de inflación no superior a 1,5 puntos porcentuales respecto a la tasa media de inflación de los 3 Estados miembros con mejor desempeño en términos de estabilidad de precios.</a:t>
            </a:r>
          </a:p>
          <a:p>
            <a:pPr algn="just"/>
            <a:br>
              <a:rPr lang="es-ES" b="0" i="0" dirty="0">
                <a:solidFill>
                  <a:srgbClr val="212529"/>
                </a:solidFill>
                <a:effectLst/>
                <a:highlight>
                  <a:srgbClr val="FFFFFF"/>
                </a:highlight>
                <a:latin typeface="-apple-system"/>
              </a:rPr>
            </a:br>
            <a:endParaRPr lang="es-ES" b="0" i="0" dirty="0">
              <a:solidFill>
                <a:srgbClr val="212529"/>
              </a:solidFill>
              <a:effectLst/>
              <a:highlight>
                <a:srgbClr val="FFFFFF"/>
              </a:highlight>
              <a:latin typeface="-apple-system"/>
            </a:endParaRPr>
          </a:p>
          <a:p>
            <a:pPr algn="just"/>
            <a:r>
              <a:rPr lang="es-ES" b="1" i="0" dirty="0" err="1">
                <a:solidFill>
                  <a:srgbClr val="212529"/>
                </a:solidFill>
                <a:effectLst/>
                <a:highlight>
                  <a:srgbClr val="FFFFFF"/>
                </a:highlight>
                <a:latin typeface="-apple-system"/>
              </a:rPr>
              <a:t>ii</a:t>
            </a:r>
            <a:r>
              <a:rPr lang="es-ES" b="1" i="0" dirty="0">
                <a:solidFill>
                  <a:srgbClr val="212529"/>
                </a:solidFill>
                <a:effectLst/>
                <a:highlight>
                  <a:srgbClr val="FFFFFF"/>
                </a:highlight>
                <a:latin typeface="-apple-system"/>
              </a:rPr>
              <a:t>) Finanzas públicas:</a:t>
            </a:r>
            <a:r>
              <a:rPr lang="es-ES" b="0" i="0" dirty="0">
                <a:solidFill>
                  <a:srgbClr val="212529"/>
                </a:solidFill>
                <a:effectLst/>
                <a:highlight>
                  <a:srgbClr val="FFFFFF"/>
                </a:highlight>
                <a:latin typeface="-apple-system"/>
              </a:rPr>
              <a:t> Los Estados miembros deberán esforzarse por mantener las cuentas públicas saneadas; es decir, no podrán incurrir en un nivel de déficit público sobre PIB superior al 3% ni en un nivel de deuda pública sobre PIB superior al 60%, salvo que el exceso sobre los niveles de referencia sean excepcionales, temporales o se observen sendas significativas y continuadas de disminución de los mismos.</a:t>
            </a:r>
          </a:p>
          <a:p>
            <a:pPr algn="just"/>
            <a:br>
              <a:rPr lang="es-ES" b="0" i="0" dirty="0">
                <a:solidFill>
                  <a:srgbClr val="212529"/>
                </a:solidFill>
                <a:effectLst/>
                <a:highlight>
                  <a:srgbClr val="FFFFFF"/>
                </a:highlight>
                <a:latin typeface="-apple-system"/>
              </a:rPr>
            </a:br>
            <a:endParaRPr lang="es-ES" b="0" i="0" dirty="0">
              <a:solidFill>
                <a:srgbClr val="212529"/>
              </a:solidFill>
              <a:effectLst/>
              <a:highlight>
                <a:srgbClr val="FFFFFF"/>
              </a:highlight>
              <a:latin typeface="-apple-system"/>
            </a:endParaRPr>
          </a:p>
          <a:p>
            <a:pPr algn="just"/>
            <a:r>
              <a:rPr lang="es-ES" b="1" i="0" dirty="0" err="1">
                <a:solidFill>
                  <a:srgbClr val="212529"/>
                </a:solidFill>
                <a:effectLst/>
                <a:highlight>
                  <a:srgbClr val="FFFFFF"/>
                </a:highlight>
                <a:latin typeface="-apple-system"/>
              </a:rPr>
              <a:t>iii</a:t>
            </a:r>
            <a:r>
              <a:rPr lang="es-ES" b="1" i="0" dirty="0">
                <a:solidFill>
                  <a:srgbClr val="212529"/>
                </a:solidFill>
                <a:effectLst/>
                <a:highlight>
                  <a:srgbClr val="FFFFFF"/>
                </a:highlight>
                <a:latin typeface="-apple-system"/>
              </a:rPr>
              <a:t>) Tipo de cambio: </a:t>
            </a:r>
            <a:r>
              <a:rPr lang="es-ES" b="0" i="0" dirty="0">
                <a:solidFill>
                  <a:srgbClr val="212529"/>
                </a:solidFill>
                <a:effectLst/>
                <a:highlight>
                  <a:srgbClr val="FFFFFF"/>
                </a:highlight>
                <a:latin typeface="-apple-system"/>
              </a:rPr>
              <a:t>Los EEMM deberán haber respetado, sin tensiones severas, los márgenes de fluctuación del Mecanismo de Tipos de Cambio (MTC II) durante, al menos, los dos años previos a su entrada en la UEM. En particular, los EEMM no podrán haber llevado a cabo, por iniciativa propia, devaluaciones de su divisa contra la divisa de otro EM.</a:t>
            </a:r>
          </a:p>
          <a:p>
            <a:pPr algn="just"/>
            <a:br>
              <a:rPr lang="es-ES" b="0" i="0" dirty="0">
                <a:solidFill>
                  <a:srgbClr val="212529"/>
                </a:solidFill>
                <a:effectLst/>
                <a:highlight>
                  <a:srgbClr val="FFFFFF"/>
                </a:highlight>
                <a:latin typeface="-apple-system"/>
              </a:rPr>
            </a:br>
            <a:endParaRPr lang="es-ES" b="0" i="0" dirty="0">
              <a:solidFill>
                <a:srgbClr val="212529"/>
              </a:solidFill>
              <a:effectLst/>
              <a:highlight>
                <a:srgbClr val="FFFFFF"/>
              </a:highlight>
              <a:latin typeface="-apple-system"/>
            </a:endParaRPr>
          </a:p>
          <a:p>
            <a:pPr algn="just"/>
            <a:endParaRPr lang="es-ES" b="0" i="0" dirty="0">
              <a:solidFill>
                <a:srgbClr val="212529"/>
              </a:solidFill>
              <a:effectLst/>
              <a:highlight>
                <a:srgbClr val="FFFFFF"/>
              </a:highlight>
              <a:latin typeface="-apple-system"/>
            </a:endParaRPr>
          </a:p>
          <a:p>
            <a:pPr algn="just"/>
            <a:r>
              <a:rPr lang="es-ES" b="1" i="0" dirty="0" err="1">
                <a:solidFill>
                  <a:srgbClr val="212529"/>
                </a:solidFill>
                <a:effectLst/>
                <a:highlight>
                  <a:srgbClr val="FFFFFF"/>
                </a:highlight>
                <a:latin typeface="-apple-system"/>
              </a:rPr>
              <a:t>iv</a:t>
            </a:r>
            <a:r>
              <a:rPr lang="es-ES" b="1" i="0" dirty="0">
                <a:solidFill>
                  <a:srgbClr val="212529"/>
                </a:solidFill>
                <a:effectLst/>
                <a:highlight>
                  <a:srgbClr val="FFFFFF"/>
                </a:highlight>
                <a:latin typeface="-apple-system"/>
              </a:rPr>
              <a:t>) Tipos de interés a largo plazo:</a:t>
            </a:r>
            <a:r>
              <a:rPr lang="es-ES" b="0" i="0" dirty="0">
                <a:solidFill>
                  <a:srgbClr val="212529"/>
                </a:solidFill>
                <a:effectLst/>
                <a:highlight>
                  <a:srgbClr val="FFFFFF"/>
                </a:highlight>
                <a:latin typeface="-apple-system"/>
              </a:rPr>
              <a:t> Los EEMM deberán haber mantenido una tasa media de interés nominal a largo plazo que no supere en más de 2 puntos porcentuales a la de los 3 Estados miembros con mejor desempeño en términos de estabilidad de precios durante al menos el período anterior a su entrada.</a:t>
            </a:r>
          </a:p>
        </p:txBody>
      </p:sp>
    </p:spTree>
    <p:extLst>
      <p:ext uri="{BB962C8B-B14F-4D97-AF65-F5344CB8AC3E}">
        <p14:creationId xmlns:p14="http://schemas.microsoft.com/office/powerpoint/2010/main" val="1305493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A8234492-0611-75B7-F4DB-36AC6DA1BC43}"/>
              </a:ext>
            </a:extLst>
          </p:cNvPr>
          <p:cNvSpPr txBox="1"/>
          <p:nvPr/>
        </p:nvSpPr>
        <p:spPr>
          <a:xfrm>
            <a:off x="609600" y="1228398"/>
            <a:ext cx="8543191" cy="4401205"/>
          </a:xfrm>
          <a:prstGeom prst="rect">
            <a:avLst/>
          </a:prstGeom>
          <a:noFill/>
        </p:spPr>
        <p:txBody>
          <a:bodyPr wrap="square">
            <a:spAutoFit/>
          </a:bodyPr>
          <a:lstStyle/>
          <a:p>
            <a:pPr marL="285750" indent="-285750" algn="just">
              <a:buFontTx/>
              <a:buChar char="-"/>
            </a:pPr>
            <a:r>
              <a:rPr lang="es-ES" sz="2000" b="0" i="0" dirty="0">
                <a:solidFill>
                  <a:srgbClr val="212529"/>
                </a:solidFill>
                <a:effectLst/>
                <a:highlight>
                  <a:srgbClr val="FFFFFF"/>
                </a:highlight>
                <a:latin typeface="+mj-lt"/>
              </a:rPr>
              <a:t>Actualmente el Euro es la moneda de </a:t>
            </a:r>
            <a:r>
              <a:rPr lang="es-ES" sz="2000" b="1" i="0" dirty="0">
                <a:solidFill>
                  <a:srgbClr val="212529"/>
                </a:solidFill>
                <a:effectLst/>
                <a:highlight>
                  <a:srgbClr val="FFFFFF"/>
                </a:highlight>
                <a:latin typeface="+mj-lt"/>
              </a:rPr>
              <a:t>20 países:</a:t>
            </a:r>
            <a:r>
              <a:rPr lang="es-ES" sz="2000" b="0" i="0" dirty="0">
                <a:solidFill>
                  <a:srgbClr val="212529"/>
                </a:solidFill>
                <a:effectLst/>
                <a:highlight>
                  <a:srgbClr val="FFFFFF"/>
                </a:highlight>
                <a:latin typeface="+mj-lt"/>
              </a:rPr>
              <a:t> Alemania, Austria, Bélgica, Chipre, Croacia, Eslovaquia, Eslovenia, España, Estonia, Finlandia, Francia, Grecia, Irlanda, Italia, Letonia, Lituania, Luxemburgo, Malta, Países Bajos y Portugal.</a:t>
            </a:r>
          </a:p>
          <a:p>
            <a:pPr algn="just"/>
            <a:endParaRPr lang="es-ES" sz="2000" dirty="0">
              <a:solidFill>
                <a:srgbClr val="212529"/>
              </a:solidFill>
              <a:highlight>
                <a:srgbClr val="FFFFFF"/>
              </a:highlight>
              <a:latin typeface="+mj-lt"/>
            </a:endParaRPr>
          </a:p>
          <a:p>
            <a:pPr marL="285750" indent="-285750" algn="just">
              <a:buFontTx/>
              <a:buChar char="-"/>
            </a:pPr>
            <a:r>
              <a:rPr lang="es-ES" sz="2000" b="1" i="0" dirty="0">
                <a:solidFill>
                  <a:srgbClr val="212529"/>
                </a:solidFill>
                <a:effectLst/>
                <a:highlight>
                  <a:srgbClr val="FFFFFF"/>
                </a:highlight>
                <a:latin typeface="+mj-lt"/>
              </a:rPr>
              <a:t>6 países miembros </a:t>
            </a:r>
            <a:r>
              <a:rPr lang="es-ES" sz="2000" b="0" i="0" dirty="0">
                <a:solidFill>
                  <a:srgbClr val="212529"/>
                </a:solidFill>
                <a:effectLst/>
                <a:highlight>
                  <a:srgbClr val="FFFFFF"/>
                </a:highlight>
                <a:latin typeface="+mj-lt"/>
              </a:rPr>
              <a:t>(Bulgaria, Chequia, Hungría, Polonia, Rumanía y Suecia) </a:t>
            </a:r>
            <a:r>
              <a:rPr lang="es-ES" sz="2000" b="1" i="0" dirty="0">
                <a:solidFill>
                  <a:srgbClr val="212529"/>
                </a:solidFill>
                <a:effectLst/>
                <a:highlight>
                  <a:srgbClr val="FFFFFF"/>
                </a:highlight>
                <a:latin typeface="+mj-lt"/>
              </a:rPr>
              <a:t>no pertenecen a la zona del euro</a:t>
            </a:r>
            <a:r>
              <a:rPr lang="es-ES" sz="2000" b="0" i="0" dirty="0">
                <a:solidFill>
                  <a:srgbClr val="212529"/>
                </a:solidFill>
                <a:effectLst/>
                <a:highlight>
                  <a:srgbClr val="FFFFFF"/>
                </a:highlight>
                <a:latin typeface="+mj-lt"/>
              </a:rPr>
              <a:t>, pero se incorporarán a la misma cuando reúnan las condiciones necesarias.</a:t>
            </a:r>
            <a:endParaRPr lang="es-ES" sz="2000" b="1" dirty="0">
              <a:solidFill>
                <a:srgbClr val="212529"/>
              </a:solidFill>
              <a:highlight>
                <a:srgbClr val="FFFFFF"/>
              </a:highlight>
              <a:latin typeface="+mj-lt"/>
            </a:endParaRPr>
          </a:p>
          <a:p>
            <a:pPr marL="285750" indent="-285750" algn="just">
              <a:buFontTx/>
              <a:buChar char="-"/>
            </a:pPr>
            <a:endParaRPr lang="es-ES" sz="2000" b="1" i="0" dirty="0">
              <a:solidFill>
                <a:srgbClr val="212529"/>
              </a:solidFill>
              <a:effectLst/>
              <a:highlight>
                <a:srgbClr val="FFFFFF"/>
              </a:highlight>
              <a:latin typeface="+mj-lt"/>
            </a:endParaRPr>
          </a:p>
          <a:p>
            <a:pPr marL="285750" indent="-285750" algn="just">
              <a:buFontTx/>
              <a:buChar char="-"/>
            </a:pPr>
            <a:r>
              <a:rPr lang="es-ES" sz="2000" b="1" i="0" dirty="0">
                <a:solidFill>
                  <a:srgbClr val="212529"/>
                </a:solidFill>
                <a:effectLst/>
                <a:highlight>
                  <a:srgbClr val="FFFFFF"/>
                </a:highlight>
                <a:latin typeface="+mj-lt"/>
              </a:rPr>
              <a:t>Dinamarca</a:t>
            </a:r>
            <a:r>
              <a:rPr lang="es-ES" sz="2000" b="0" i="0" dirty="0">
                <a:solidFill>
                  <a:srgbClr val="212529"/>
                </a:solidFill>
                <a:effectLst/>
                <a:highlight>
                  <a:srgbClr val="FFFFFF"/>
                </a:highlight>
                <a:latin typeface="+mj-lt"/>
              </a:rPr>
              <a:t> es una excepción ya que en diciembre de 1992 se alcanzó un acuerdo para la exclusión voluntaria de la UEM que  implica que Dinamarca no está obligada a participar en la tercera fase del Mecanismo Europeo de Tipos de Cambio, es decir, a reemplazar la corona danesa por el euro.</a:t>
            </a:r>
          </a:p>
        </p:txBody>
      </p:sp>
    </p:spTree>
    <p:extLst>
      <p:ext uri="{BB962C8B-B14F-4D97-AF65-F5344CB8AC3E}">
        <p14:creationId xmlns:p14="http://schemas.microsoft.com/office/powerpoint/2010/main" val="41925595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06255A-7AD9-FCB0-F149-E510A9111497}"/>
              </a:ext>
            </a:extLst>
          </p:cNvPr>
          <p:cNvSpPr>
            <a:spLocks noGrp="1"/>
          </p:cNvSpPr>
          <p:nvPr>
            <p:ph type="title"/>
          </p:nvPr>
        </p:nvSpPr>
        <p:spPr/>
        <p:txBody>
          <a:bodyPr/>
          <a:lstStyle/>
          <a:p>
            <a:endParaRPr lang="es-ES"/>
          </a:p>
        </p:txBody>
      </p:sp>
      <p:sp>
        <p:nvSpPr>
          <p:cNvPr id="3" name="Marcador de texto 2">
            <a:extLst>
              <a:ext uri="{FF2B5EF4-FFF2-40B4-BE49-F238E27FC236}">
                <a16:creationId xmlns:a16="http://schemas.microsoft.com/office/drawing/2014/main" id="{8B026BE1-7513-6103-87DE-7580F7F7D1D5}"/>
              </a:ext>
            </a:extLst>
          </p:cNvPr>
          <p:cNvSpPr>
            <a:spLocks noGrp="1"/>
          </p:cNvSpPr>
          <p:nvPr>
            <p:ph type="body" idx="1"/>
          </p:nvPr>
        </p:nvSpPr>
        <p:spPr/>
        <p:txBody>
          <a:bodyPr/>
          <a:lstStyle/>
          <a:p>
            <a:endParaRPr lang="es-ES"/>
          </a:p>
        </p:txBody>
      </p:sp>
      <p:pic>
        <p:nvPicPr>
          <p:cNvPr id="3074" name="Picture 2" descr="Europe's Member States">
            <a:extLst>
              <a:ext uri="{FF2B5EF4-FFF2-40B4-BE49-F238E27FC236}">
                <a16:creationId xmlns:a16="http://schemas.microsoft.com/office/drawing/2014/main" id="{CAE0E74F-8C90-F531-3C03-A75A16C8FF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185" y="5862"/>
            <a:ext cx="666432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0178" name="Picture 2">
            <a:extLst>
              <a:ext uri="{FF2B5EF4-FFF2-40B4-BE49-F238E27FC236}">
                <a16:creationId xmlns:a16="http://schemas.microsoft.com/office/drawing/2014/main" id="{1FB042F5-B76E-4733-8FD5-2E54581C0A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8431" y="449031"/>
            <a:ext cx="6283569" cy="625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92400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5B77A9-26AF-DBCF-C301-00C31CD88DBB}"/>
              </a:ext>
            </a:extLst>
          </p:cNvPr>
          <p:cNvSpPr>
            <a:spLocks noGrp="1"/>
          </p:cNvSpPr>
          <p:nvPr>
            <p:ph type="title"/>
          </p:nvPr>
        </p:nvSpPr>
        <p:spPr/>
        <p:txBody>
          <a:bodyPr/>
          <a:lstStyle/>
          <a:p>
            <a:r>
              <a:rPr lang="es-BO" dirty="0"/>
              <a:t>CUESTIONARIO</a:t>
            </a:r>
          </a:p>
        </p:txBody>
      </p:sp>
      <p:sp>
        <p:nvSpPr>
          <p:cNvPr id="3" name="Marcador de texto 2">
            <a:extLst>
              <a:ext uri="{FF2B5EF4-FFF2-40B4-BE49-F238E27FC236}">
                <a16:creationId xmlns:a16="http://schemas.microsoft.com/office/drawing/2014/main" id="{0F9A8F38-B4F6-10F9-27AA-B14C9BBD5220}"/>
              </a:ext>
            </a:extLst>
          </p:cNvPr>
          <p:cNvSpPr>
            <a:spLocks noGrp="1"/>
          </p:cNvSpPr>
          <p:nvPr>
            <p:ph type="body" idx="1"/>
          </p:nvPr>
        </p:nvSpPr>
        <p:spPr/>
        <p:txBody>
          <a:bodyPr/>
          <a:lstStyle/>
          <a:p>
            <a:r>
              <a:rPr lang="es-MX" dirty="0"/>
              <a:t>Cuestionario 03</a:t>
            </a:r>
          </a:p>
          <a:p>
            <a:pPr marL="137160" indent="0">
              <a:buNone/>
            </a:pPr>
            <a:r>
              <a:rPr lang="es-MX" dirty="0">
                <a:hlinkClick r:id="rId2"/>
              </a:rPr>
              <a:t>https://forms.gle/veUGqBSTR59rKBvh6</a:t>
            </a:r>
            <a:endParaRPr lang="es-MX" dirty="0"/>
          </a:p>
          <a:p>
            <a:pPr marL="137160" indent="0">
              <a:buNone/>
            </a:pPr>
            <a:endParaRPr lang="es-MX" dirty="0"/>
          </a:p>
          <a:p>
            <a:endParaRPr lang="es-MX" dirty="0"/>
          </a:p>
          <a:p>
            <a:endParaRPr lang="es-BO" dirty="0"/>
          </a:p>
        </p:txBody>
      </p:sp>
    </p:spTree>
    <p:extLst>
      <p:ext uri="{BB962C8B-B14F-4D97-AF65-F5344CB8AC3E}">
        <p14:creationId xmlns:p14="http://schemas.microsoft.com/office/powerpoint/2010/main" val="650101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53"/>
          <p:cNvSpPr txBox="1">
            <a:spLocks noGrp="1"/>
          </p:cNvSpPr>
          <p:nvPr>
            <p:ph type="title"/>
          </p:nvPr>
        </p:nvSpPr>
        <p:spPr>
          <a:xfrm>
            <a:off x="616504" y="1285521"/>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b="1" dirty="0"/>
              <a:t>PERSPECTIVA CONSTITUCIONAL DE LA INTEGRACIÓN ANDINA</a:t>
            </a:r>
            <a:endParaRPr dirty="0"/>
          </a:p>
        </p:txBody>
      </p:sp>
      <p:sp>
        <p:nvSpPr>
          <p:cNvPr id="458" name="Google Shape;458;p53"/>
          <p:cNvSpPr txBox="1">
            <a:spLocks noGrp="1"/>
          </p:cNvSpPr>
          <p:nvPr>
            <p:ph idx="1"/>
          </p:nvPr>
        </p:nvSpPr>
        <p:spPr>
          <a:xfrm>
            <a:off x="778866" y="2877819"/>
            <a:ext cx="7238861"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s-ES" dirty="0"/>
              <a:t>Las constituciones de los países andinos son claras y expresas al establecer y promover el proceso de integración andino, lo cual se evidencia en el artículo 265 de la Constitución boliviana, en los artículos 416 y 423 de la Constitución ecuatoriana, y desde el preámbulo y específicamente en los artículos 9º, 150, 226 y 227 de la Carta Política colombiana.</a:t>
            </a:r>
            <a:endParaRPr dirty="0"/>
          </a:p>
        </p:txBody>
      </p:sp>
      <p:sp>
        <p:nvSpPr>
          <p:cNvPr id="459" name="Google Shape;459;p53"/>
          <p:cNvSpPr/>
          <p:nvPr/>
        </p:nvSpPr>
        <p:spPr>
          <a:xfrm>
            <a:off x="778866" y="4972314"/>
            <a:ext cx="8686800" cy="120032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ES" sz="1800" b="1" dirty="0">
                <a:solidFill>
                  <a:srgbClr val="222222"/>
                </a:solidFill>
                <a:latin typeface="arial"/>
                <a:ea typeface="arial"/>
                <a:cs typeface="arial"/>
                <a:sym typeface="arial"/>
              </a:rPr>
              <a:t>Artículo 265</a:t>
            </a:r>
            <a:r>
              <a:rPr lang="es-ES" sz="1800" dirty="0">
                <a:solidFill>
                  <a:srgbClr val="222222"/>
                </a:solidFill>
                <a:latin typeface="arial"/>
                <a:ea typeface="arial"/>
                <a:cs typeface="arial"/>
                <a:sym typeface="arial"/>
              </a:rPr>
              <a:t>. El Estado promoverá, sobre los principios de una relación justa, equitativa y con reconocimiento de las asimetrías, las relaciones de integración social, política, cultural y económica con los demás estados, naciones y pueblos del mundo y, </a:t>
            </a:r>
            <a:r>
              <a:rPr lang="es-ES" sz="1800" b="1" dirty="0">
                <a:solidFill>
                  <a:srgbClr val="222222"/>
                </a:solidFill>
                <a:latin typeface="arial"/>
                <a:ea typeface="arial"/>
                <a:cs typeface="arial"/>
                <a:sym typeface="arial"/>
              </a:rPr>
              <a:t>en particular, promoverá la integración latinoamericana.</a:t>
            </a:r>
            <a:endParaRPr sz="1800" b="1" dirty="0">
              <a:solidFill>
                <a:schemeClr val="dk1"/>
              </a:solidFill>
              <a:latin typeface="Trebuchet MS"/>
              <a:ea typeface="Trebuchet MS"/>
              <a:cs typeface="Trebuchet MS"/>
              <a:sym typeface="Trebuchet MS"/>
            </a:endParaRPr>
          </a:p>
        </p:txBody>
      </p:sp>
      <p:pic>
        <p:nvPicPr>
          <p:cNvPr id="460" name="Google Shape;460;p53"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a:extLst>
              <a:ext uri="{FF2B5EF4-FFF2-40B4-BE49-F238E27FC236}">
                <a16:creationId xmlns:a16="http://schemas.microsoft.com/office/drawing/2014/main" id="{588580B1-EB4B-45B2-BDBD-53B73D0AB724}"/>
              </a:ext>
            </a:extLst>
          </p:cNvPr>
          <p:cNvSpPr>
            <a:spLocks noGrp="1" noChangeArrowheads="1"/>
          </p:cNvSpPr>
          <p:nvPr>
            <p:ph type="body" idx="1"/>
          </p:nvPr>
        </p:nvSpPr>
        <p:spPr>
          <a:xfrm>
            <a:off x="370368" y="1530350"/>
            <a:ext cx="4553324" cy="5327650"/>
          </a:xfrm>
        </p:spPr>
        <p:txBody>
          <a:bodyPr/>
          <a:lstStyle/>
          <a:p>
            <a:pPr algn="just">
              <a:buFont typeface="Wingdings" panose="05000000000000000000" pitchFamily="2" charset="2"/>
              <a:buNone/>
            </a:pPr>
            <a:r>
              <a:rPr lang="es-ES" altLang="es-ES" sz="2000" b="1" dirty="0">
                <a:latin typeface="Bookman Old Style" panose="02050604050505020204" pitchFamily="18" charset="0"/>
              </a:rPr>
              <a:t>-Clasificación de los diversos tipos de integración económica internacional según la intensidad del proceso:</a:t>
            </a:r>
            <a:r>
              <a:rPr lang="es-ES" altLang="es-ES" sz="2000" dirty="0">
                <a:latin typeface="Bookman Old Style" panose="02050604050505020204" pitchFamily="18" charset="0"/>
              </a:rPr>
              <a:t> Según el profesor </a:t>
            </a:r>
            <a:r>
              <a:rPr lang="es-ES" altLang="es-ES" sz="2000" b="1" dirty="0">
                <a:solidFill>
                  <a:srgbClr val="FF0000"/>
                </a:solidFill>
                <a:latin typeface="Bookman Old Style" panose="02050604050505020204" pitchFamily="18" charset="0"/>
              </a:rPr>
              <a:t>Bela </a:t>
            </a:r>
            <a:r>
              <a:rPr lang="es-ES" altLang="es-ES" sz="2000" b="1" dirty="0" err="1">
                <a:solidFill>
                  <a:srgbClr val="FF0000"/>
                </a:solidFill>
                <a:latin typeface="Bookman Old Style" panose="02050604050505020204" pitchFamily="18" charset="0"/>
              </a:rPr>
              <a:t>Balassa</a:t>
            </a:r>
            <a:r>
              <a:rPr lang="es-ES" altLang="es-ES" sz="2000" dirty="0">
                <a:latin typeface="Bookman Old Style" panose="02050604050505020204" pitchFamily="18" charset="0"/>
              </a:rPr>
              <a:t>, tradicionalmente se distinguen 5 grados de integración, según la intensidad del proceso.</a:t>
            </a:r>
          </a:p>
          <a:p>
            <a:pPr algn="just">
              <a:buFont typeface="Wingdings" panose="05000000000000000000" pitchFamily="2" charset="2"/>
              <a:buNone/>
            </a:pPr>
            <a:r>
              <a:rPr lang="es-ES" altLang="es-ES" sz="2000" dirty="0">
                <a:latin typeface="Bookman Old Style" panose="02050604050505020204" pitchFamily="18" charset="0"/>
              </a:rPr>
              <a:t>    </a:t>
            </a:r>
          </a:p>
        </p:txBody>
      </p:sp>
      <p:pic>
        <p:nvPicPr>
          <p:cNvPr id="3" name="1 Imagen" descr="logo_horizontal">
            <a:extLst>
              <a:ext uri="{FF2B5EF4-FFF2-40B4-BE49-F238E27FC236}">
                <a16:creationId xmlns:a16="http://schemas.microsoft.com/office/drawing/2014/main" id="{7E2C1553-40D7-4970-83D2-2EDB630E42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657725" cy="132397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BCDBF484-8A79-4C17-A72F-2969AE883320}"/>
              </a:ext>
            </a:extLst>
          </p:cNvPr>
          <p:cNvSpPr>
            <a:spLocks noChangeArrowheads="1"/>
          </p:cNvSpPr>
          <p:nvPr/>
        </p:nvSpPr>
        <p:spPr bwMode="auto">
          <a:xfrm>
            <a:off x="8146241" y="385142"/>
            <a:ext cx="4120187" cy="630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s-ES" altLang="es-ES" sz="700" b="0" i="0" u="none" strike="noStrike" cap="none" normalizeH="0" baseline="0" dirty="0">
              <a:ln>
                <a:noFill/>
              </a:ln>
              <a:solidFill>
                <a:schemeClr val="tx1"/>
              </a:solidFill>
              <a:effectLst/>
              <a:latin typeface="Arial" panose="020B0604020202020204" pitchFamily="34" charset="0"/>
            </a:endParaRPr>
          </a:p>
          <a:p>
            <a:pPr algn="ctr"/>
            <a:endParaRPr lang="es-ES" sz="1400" dirty="0"/>
          </a:p>
          <a:p>
            <a:pPr algn="ctr"/>
            <a:endParaRPr lang="es-ES" sz="1400" dirty="0"/>
          </a:p>
        </p:txBody>
      </p:sp>
      <p:pic>
        <p:nvPicPr>
          <p:cNvPr id="1026" name="Picture 2" descr="Imagen generada">
            <a:extLst>
              <a:ext uri="{FF2B5EF4-FFF2-40B4-BE49-F238E27FC236}">
                <a16:creationId xmlns:a16="http://schemas.microsoft.com/office/drawing/2014/main" id="{9E6D25F4-8FC1-A158-08C2-F51AEA9915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08428"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6601E3-191F-DA62-C9C3-14B496AF651A}"/>
              </a:ext>
            </a:extLst>
          </p:cNvPr>
          <p:cNvSpPr>
            <a:spLocks noGrp="1"/>
          </p:cNvSpPr>
          <p:nvPr>
            <p:ph type="title"/>
          </p:nvPr>
        </p:nvSpPr>
        <p:spPr/>
        <p:txBody>
          <a:bodyPr/>
          <a:lstStyle/>
          <a:p>
            <a:r>
              <a:rPr lang="es-BO" dirty="0"/>
              <a:t>Recordemos:</a:t>
            </a:r>
          </a:p>
        </p:txBody>
      </p:sp>
      <p:sp>
        <p:nvSpPr>
          <p:cNvPr id="3" name="Marcador de contenido 2">
            <a:extLst>
              <a:ext uri="{FF2B5EF4-FFF2-40B4-BE49-F238E27FC236}">
                <a16:creationId xmlns:a16="http://schemas.microsoft.com/office/drawing/2014/main" id="{CC7C4705-F7A2-6DF6-A8F0-05703AD8F88F}"/>
              </a:ext>
            </a:extLst>
          </p:cNvPr>
          <p:cNvSpPr>
            <a:spLocks noGrp="1"/>
          </p:cNvSpPr>
          <p:nvPr>
            <p:ph idx="1"/>
          </p:nvPr>
        </p:nvSpPr>
        <p:spPr/>
        <p:txBody>
          <a:bodyPr>
            <a:normAutofit fontScale="92500" lnSpcReduction="10000"/>
          </a:bodyPr>
          <a:lstStyle/>
          <a:p>
            <a:pPr marL="0" indent="0">
              <a:buNone/>
            </a:pPr>
            <a:r>
              <a:rPr lang="es-ES" dirty="0"/>
              <a:t>El proceso andino de integración plantea una serie de exigencias jurídicas que tienen repercusión en el ámbito constitucional interno de cada país. </a:t>
            </a:r>
          </a:p>
          <a:p>
            <a:r>
              <a:rPr lang="es-ES" dirty="0"/>
              <a:t>Que los órganos comunitarios supranacionales que se establezcan pueden tomar decisiones obligatorias para los Estados miembros; </a:t>
            </a:r>
          </a:p>
          <a:p>
            <a:r>
              <a:rPr lang="es-ES" dirty="0"/>
              <a:t>Que las decisiones de tales órganos sean adaptadas en ejercicio de las competencias que tradicionalmente corresponden a los órganos constitucionales de los Estados miembros individualmente considerados.</a:t>
            </a:r>
          </a:p>
          <a:p>
            <a:r>
              <a:rPr lang="es-ES" dirty="0"/>
              <a:t>Que las decisiones de estos sean directa e inmediatamente aplicables a los Estados miembros, tanto a los órganos públicos como a los ciudadanos.</a:t>
            </a:r>
          </a:p>
          <a:p>
            <a:r>
              <a:rPr lang="es-ES" dirty="0"/>
              <a:t>Que el derecho comunitario producido por los órganos supranacionales no solo tenga primacía en el derecho interno, sino que se escape del control de constitucionalidad, y esté sometido, en cambio, al control de conformidad con los tratados de integración por un tribunal de justicia </a:t>
            </a:r>
            <a:r>
              <a:rPr lang="es-ES" dirty="0" err="1"/>
              <a:t>supranaciona</a:t>
            </a:r>
            <a:endParaRPr lang="es-BO" dirty="0"/>
          </a:p>
        </p:txBody>
      </p:sp>
    </p:spTree>
    <p:extLst>
      <p:ext uri="{BB962C8B-B14F-4D97-AF65-F5344CB8AC3E}">
        <p14:creationId xmlns:p14="http://schemas.microsoft.com/office/powerpoint/2010/main" val="2983096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L" dirty="0">
                <a:latin typeface="Arial" pitchFamily="34" charset="0"/>
                <a:cs typeface="Arial" pitchFamily="34" charset="0"/>
              </a:rPr>
              <a:t>Acuerdo de Cartagena</a:t>
            </a:r>
          </a:p>
        </p:txBody>
      </p:sp>
      <p:sp>
        <p:nvSpPr>
          <p:cNvPr id="3" name="2 Marcador de contenido"/>
          <p:cNvSpPr>
            <a:spLocks noGrp="1"/>
          </p:cNvSpPr>
          <p:nvPr>
            <p:ph idx="1"/>
          </p:nvPr>
        </p:nvSpPr>
        <p:spPr>
          <a:xfrm>
            <a:off x="1991544" y="1340768"/>
            <a:ext cx="8229600" cy="2448272"/>
          </a:xfrm>
        </p:spPr>
        <p:txBody>
          <a:bodyPr>
            <a:normAutofit fontScale="85000" lnSpcReduction="20000"/>
          </a:bodyPr>
          <a:lstStyle/>
          <a:p>
            <a:r>
              <a:rPr lang="es-MX" dirty="0">
                <a:latin typeface="Arial" pitchFamily="34" charset="0"/>
                <a:cs typeface="Arial" pitchFamily="34" charset="0"/>
              </a:rPr>
              <a:t>Celebrado el </a:t>
            </a:r>
            <a:r>
              <a:rPr lang="es-MX" b="1" dirty="0">
                <a:latin typeface="Arial" pitchFamily="34" charset="0"/>
                <a:cs typeface="Arial" pitchFamily="34" charset="0"/>
              </a:rPr>
              <a:t>26 de mayo de 1969 en Cartagena de Indias</a:t>
            </a:r>
            <a:r>
              <a:rPr lang="es-MX" dirty="0">
                <a:latin typeface="Arial" pitchFamily="34" charset="0"/>
                <a:cs typeface="Arial" pitchFamily="34" charset="0"/>
              </a:rPr>
              <a:t>, Colombia.</a:t>
            </a:r>
          </a:p>
          <a:p>
            <a:r>
              <a:rPr lang="es-CL" dirty="0">
                <a:latin typeface="Arial" pitchFamily="34" charset="0"/>
                <a:cs typeface="Arial" pitchFamily="34" charset="0"/>
              </a:rPr>
              <a:t>Pone en marcha el proceso andino de integración conocido, en ese entonces como Pacto Andino, Grupo Andino o Acuerdo de Cartagena.</a:t>
            </a:r>
          </a:p>
          <a:p>
            <a:r>
              <a:rPr lang="es-CL" b="1" dirty="0">
                <a:latin typeface="Arial" pitchFamily="34" charset="0"/>
                <a:cs typeface="Arial" pitchFamily="34" charset="0"/>
              </a:rPr>
              <a:t>En 1997</a:t>
            </a:r>
            <a:r>
              <a:rPr lang="es-CL" dirty="0">
                <a:latin typeface="Arial" pitchFamily="34" charset="0"/>
                <a:cs typeface="Arial" pitchFamily="34" charset="0"/>
              </a:rPr>
              <a:t>, los presidentes decidieron, a través del </a:t>
            </a:r>
            <a:r>
              <a:rPr lang="es-CL" b="1" dirty="0">
                <a:latin typeface="Arial" pitchFamily="34" charset="0"/>
                <a:cs typeface="Arial" pitchFamily="34" charset="0"/>
              </a:rPr>
              <a:t>Protocolo de Trujillo</a:t>
            </a:r>
            <a:r>
              <a:rPr lang="es-CL" dirty="0">
                <a:latin typeface="Arial" pitchFamily="34" charset="0"/>
                <a:cs typeface="Arial" pitchFamily="34" charset="0"/>
              </a:rPr>
              <a:t>, introducir reformas en el Acuerdo de Cartagena para adaptarla a los cambios en el escenario internacional. Esta reforma permitió que la conducción del proceso pase a manos de los Presidentes y que tanto el Consejo Presidencial Andino como el Consejo Andino de Ministros de Relaciones Exteriores formen parte de la estructura institucional. </a:t>
            </a:r>
          </a:p>
          <a:p>
            <a:r>
              <a:rPr lang="es-CL" b="1" dirty="0">
                <a:latin typeface="Arial" pitchFamily="34" charset="0"/>
                <a:cs typeface="Arial" pitchFamily="34" charset="0"/>
              </a:rPr>
              <a:t>Se creó la Comunidad Andina </a:t>
            </a:r>
            <a:r>
              <a:rPr lang="es-CL" dirty="0">
                <a:latin typeface="Arial" pitchFamily="34" charset="0"/>
                <a:cs typeface="Arial" pitchFamily="34" charset="0"/>
              </a:rPr>
              <a:t>en remplazo del Pacto Andino.</a:t>
            </a:r>
            <a:endParaRPr lang="es-MX" dirty="0">
              <a:latin typeface="Arial" pitchFamily="34" charset="0"/>
              <a:cs typeface="Arial" pitchFamily="34" charset="0"/>
            </a:endParaRPr>
          </a:p>
        </p:txBody>
      </p:sp>
      <p:sp>
        <p:nvSpPr>
          <p:cNvPr id="4" name="2 Marcador de contenido"/>
          <p:cNvSpPr txBox="1">
            <a:spLocks/>
          </p:cNvSpPr>
          <p:nvPr/>
        </p:nvSpPr>
        <p:spPr>
          <a:xfrm>
            <a:off x="1989988" y="3661476"/>
            <a:ext cx="8229600" cy="2869779"/>
          </a:xfrm>
          <a:prstGeom prst="rect">
            <a:avLst/>
          </a:prstGeom>
        </p:spPr>
        <p:txBody>
          <a:bodyPr vert="horz" lIns="91440" tIns="45720" rIns="91440" bIns="45720" numCol="3"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MX" sz="2000" dirty="0">
                <a:latin typeface="Arial" pitchFamily="34" charset="0"/>
                <a:cs typeface="Arial" pitchFamily="34" charset="0"/>
              </a:rPr>
              <a:t>Países miembros: </a:t>
            </a:r>
          </a:p>
          <a:p>
            <a:pPr lvl="1">
              <a:lnSpc>
                <a:spcPct val="80000"/>
              </a:lnSpc>
              <a:buFont typeface="Courier New" pitchFamily="49" charset="0"/>
              <a:buChar char="o"/>
            </a:pPr>
            <a:r>
              <a:rPr lang="es-MX" sz="1800" dirty="0">
                <a:latin typeface="Arial" pitchFamily="34" charset="0"/>
                <a:cs typeface="Arial" pitchFamily="34" charset="0"/>
              </a:rPr>
              <a:t>Bolivia</a:t>
            </a:r>
          </a:p>
          <a:p>
            <a:pPr lvl="1">
              <a:lnSpc>
                <a:spcPct val="80000"/>
              </a:lnSpc>
              <a:buFont typeface="Courier New" pitchFamily="49" charset="0"/>
              <a:buChar char="o"/>
            </a:pPr>
            <a:r>
              <a:rPr lang="es-MX" sz="1800" dirty="0">
                <a:latin typeface="Arial" pitchFamily="34" charset="0"/>
                <a:cs typeface="Arial" pitchFamily="34" charset="0"/>
              </a:rPr>
              <a:t>Chile (en 1976 se retira)</a:t>
            </a:r>
          </a:p>
          <a:p>
            <a:pPr lvl="1">
              <a:lnSpc>
                <a:spcPct val="80000"/>
              </a:lnSpc>
              <a:buFont typeface="Courier New" pitchFamily="49" charset="0"/>
              <a:buChar char="o"/>
            </a:pPr>
            <a:r>
              <a:rPr lang="es-MX" sz="1800" dirty="0">
                <a:latin typeface="Arial" pitchFamily="34" charset="0"/>
                <a:cs typeface="Arial" pitchFamily="34" charset="0"/>
              </a:rPr>
              <a:t>Colombia</a:t>
            </a:r>
          </a:p>
          <a:p>
            <a:pPr lvl="1">
              <a:lnSpc>
                <a:spcPct val="80000"/>
              </a:lnSpc>
              <a:buFont typeface="Courier New" pitchFamily="49" charset="0"/>
              <a:buChar char="o"/>
            </a:pPr>
            <a:r>
              <a:rPr lang="es-MX" sz="1800" dirty="0">
                <a:latin typeface="Arial" pitchFamily="34" charset="0"/>
                <a:cs typeface="Arial" pitchFamily="34" charset="0"/>
              </a:rPr>
              <a:t>Ecuador </a:t>
            </a:r>
          </a:p>
          <a:p>
            <a:pPr lvl="1">
              <a:lnSpc>
                <a:spcPct val="80000"/>
              </a:lnSpc>
              <a:buFont typeface="Courier New" pitchFamily="49" charset="0"/>
              <a:buChar char="o"/>
            </a:pPr>
            <a:r>
              <a:rPr lang="es-MX" sz="1800" dirty="0">
                <a:latin typeface="Arial" pitchFamily="34" charset="0"/>
                <a:cs typeface="Arial" pitchFamily="34" charset="0"/>
              </a:rPr>
              <a:t>Perú</a:t>
            </a:r>
          </a:p>
          <a:p>
            <a:pPr lvl="1">
              <a:lnSpc>
                <a:spcPct val="80000"/>
              </a:lnSpc>
              <a:buFont typeface="Courier New" pitchFamily="49" charset="0"/>
              <a:buChar char="o"/>
            </a:pPr>
            <a:r>
              <a:rPr lang="es-MX" sz="1800" dirty="0">
                <a:latin typeface="Arial" pitchFamily="34" charset="0"/>
                <a:cs typeface="Arial" pitchFamily="34" charset="0"/>
              </a:rPr>
              <a:t>Venezuela (en 1973 adhiere y en 2006 se retira)</a:t>
            </a:r>
          </a:p>
          <a:p>
            <a:pPr lvl="1">
              <a:lnSpc>
                <a:spcPct val="80000"/>
              </a:lnSpc>
              <a:buFont typeface="Courier New" pitchFamily="49" charset="0"/>
              <a:buChar char="o"/>
            </a:pPr>
            <a:endParaRPr lang="es-MX" sz="1800" dirty="0">
              <a:latin typeface="Arial" pitchFamily="34" charset="0"/>
              <a:cs typeface="Arial" pitchFamily="34" charset="0"/>
            </a:endParaRPr>
          </a:p>
          <a:p>
            <a:pPr lvl="1">
              <a:lnSpc>
                <a:spcPct val="80000"/>
              </a:lnSpc>
              <a:buFont typeface="Courier New" pitchFamily="49" charset="0"/>
              <a:buChar char="o"/>
            </a:pPr>
            <a:endParaRPr lang="es-MX" sz="1800" dirty="0">
              <a:latin typeface="Arial" pitchFamily="34" charset="0"/>
              <a:cs typeface="Arial" pitchFamily="34" charset="0"/>
            </a:endParaRPr>
          </a:p>
          <a:p>
            <a:pPr>
              <a:lnSpc>
                <a:spcPct val="80000"/>
              </a:lnSpc>
            </a:pPr>
            <a:r>
              <a:rPr lang="es-MX" sz="2000" dirty="0">
                <a:latin typeface="Arial" pitchFamily="34" charset="0"/>
                <a:cs typeface="Arial" pitchFamily="34" charset="0"/>
              </a:rPr>
              <a:t>Países asociados:</a:t>
            </a:r>
          </a:p>
          <a:p>
            <a:pPr lvl="1">
              <a:lnSpc>
                <a:spcPct val="80000"/>
              </a:lnSpc>
              <a:buFont typeface="Courier New" pitchFamily="49" charset="0"/>
              <a:buChar char="o"/>
            </a:pPr>
            <a:r>
              <a:rPr lang="es-MX" sz="1800" dirty="0">
                <a:latin typeface="Arial" pitchFamily="34" charset="0"/>
                <a:cs typeface="Arial" pitchFamily="34" charset="0"/>
              </a:rPr>
              <a:t>Chile (2006)</a:t>
            </a:r>
          </a:p>
          <a:p>
            <a:pPr lvl="1">
              <a:lnSpc>
                <a:spcPct val="80000"/>
              </a:lnSpc>
              <a:buFont typeface="Courier New" pitchFamily="49" charset="0"/>
              <a:buChar char="o"/>
            </a:pPr>
            <a:r>
              <a:rPr lang="es-MX" sz="1800" dirty="0">
                <a:latin typeface="Arial" pitchFamily="34" charset="0"/>
                <a:cs typeface="Arial" pitchFamily="34" charset="0"/>
              </a:rPr>
              <a:t>Argentina</a:t>
            </a:r>
          </a:p>
          <a:p>
            <a:pPr lvl="1">
              <a:lnSpc>
                <a:spcPct val="80000"/>
              </a:lnSpc>
              <a:buFont typeface="Courier New" pitchFamily="49" charset="0"/>
              <a:buChar char="o"/>
            </a:pPr>
            <a:r>
              <a:rPr lang="es-MX" sz="1800" dirty="0">
                <a:latin typeface="Arial" pitchFamily="34" charset="0"/>
                <a:cs typeface="Arial" pitchFamily="34" charset="0"/>
              </a:rPr>
              <a:t>Brasil</a:t>
            </a:r>
          </a:p>
          <a:p>
            <a:pPr lvl="1">
              <a:lnSpc>
                <a:spcPct val="80000"/>
              </a:lnSpc>
              <a:buFont typeface="Courier New" pitchFamily="49" charset="0"/>
              <a:buChar char="o"/>
            </a:pPr>
            <a:r>
              <a:rPr lang="es-MX" sz="1800" dirty="0">
                <a:latin typeface="Arial" pitchFamily="34" charset="0"/>
                <a:cs typeface="Arial" pitchFamily="34" charset="0"/>
              </a:rPr>
              <a:t>Paraguay</a:t>
            </a:r>
          </a:p>
          <a:p>
            <a:pPr lvl="1">
              <a:lnSpc>
                <a:spcPct val="80000"/>
              </a:lnSpc>
              <a:buFont typeface="Courier New" pitchFamily="49" charset="0"/>
              <a:buChar char="o"/>
            </a:pPr>
            <a:r>
              <a:rPr lang="es-MX" sz="1800" dirty="0">
                <a:latin typeface="Arial" pitchFamily="34" charset="0"/>
                <a:cs typeface="Arial" pitchFamily="34" charset="0"/>
              </a:rPr>
              <a:t>Uruguay</a:t>
            </a:r>
          </a:p>
          <a:p>
            <a:pPr lvl="1">
              <a:lnSpc>
                <a:spcPct val="80000"/>
              </a:lnSpc>
              <a:buFont typeface="Courier New" pitchFamily="49" charset="0"/>
              <a:buChar char="o"/>
            </a:pPr>
            <a:endParaRPr lang="es-MX" sz="1800" dirty="0">
              <a:latin typeface="Arial" pitchFamily="34" charset="0"/>
              <a:cs typeface="Arial" pitchFamily="34" charset="0"/>
            </a:endParaRPr>
          </a:p>
          <a:p>
            <a:pPr lvl="1">
              <a:lnSpc>
                <a:spcPct val="80000"/>
              </a:lnSpc>
              <a:buFont typeface="Courier New" pitchFamily="49" charset="0"/>
              <a:buChar char="o"/>
            </a:pPr>
            <a:endParaRPr lang="es-MX" sz="1800" dirty="0">
              <a:latin typeface="Arial" pitchFamily="34" charset="0"/>
              <a:cs typeface="Arial" pitchFamily="34" charset="0"/>
            </a:endParaRPr>
          </a:p>
          <a:p>
            <a:pPr lvl="1">
              <a:lnSpc>
                <a:spcPct val="80000"/>
              </a:lnSpc>
              <a:buFont typeface="Courier New" pitchFamily="49" charset="0"/>
              <a:buChar char="o"/>
            </a:pPr>
            <a:endParaRPr lang="es-MX" sz="1800" dirty="0">
              <a:latin typeface="Arial" pitchFamily="34" charset="0"/>
              <a:cs typeface="Arial" pitchFamily="34" charset="0"/>
            </a:endParaRPr>
          </a:p>
          <a:p>
            <a:pPr lvl="1">
              <a:lnSpc>
                <a:spcPct val="80000"/>
              </a:lnSpc>
              <a:buFont typeface="Courier New" pitchFamily="49" charset="0"/>
              <a:buChar char="o"/>
            </a:pPr>
            <a:endParaRPr lang="es-MX" sz="1800" dirty="0">
              <a:latin typeface="Arial" pitchFamily="34" charset="0"/>
              <a:cs typeface="Arial" pitchFamily="34" charset="0"/>
            </a:endParaRPr>
          </a:p>
          <a:p>
            <a:pPr lvl="1">
              <a:lnSpc>
                <a:spcPct val="80000"/>
              </a:lnSpc>
              <a:buFont typeface="Courier New" pitchFamily="49" charset="0"/>
              <a:buChar char="o"/>
            </a:pPr>
            <a:endParaRPr lang="es-MX" sz="1800" dirty="0">
              <a:latin typeface="Arial" pitchFamily="34" charset="0"/>
              <a:cs typeface="Arial" pitchFamily="34" charset="0"/>
            </a:endParaRPr>
          </a:p>
          <a:p>
            <a:pPr lvl="1">
              <a:lnSpc>
                <a:spcPct val="80000"/>
              </a:lnSpc>
              <a:buFont typeface="Courier New" pitchFamily="49" charset="0"/>
              <a:buChar char="o"/>
            </a:pPr>
            <a:endParaRPr lang="es-MX" sz="1800" dirty="0">
              <a:latin typeface="Arial" pitchFamily="34" charset="0"/>
              <a:cs typeface="Arial" pitchFamily="34" charset="0"/>
            </a:endParaRPr>
          </a:p>
          <a:p>
            <a:pPr>
              <a:lnSpc>
                <a:spcPct val="80000"/>
              </a:lnSpc>
            </a:pPr>
            <a:r>
              <a:rPr lang="es-MX" sz="2000" dirty="0">
                <a:latin typeface="Arial" pitchFamily="34" charset="0"/>
                <a:cs typeface="Arial" pitchFamily="34" charset="0"/>
              </a:rPr>
              <a:t>Países observadores:</a:t>
            </a:r>
          </a:p>
          <a:p>
            <a:pPr lvl="1">
              <a:lnSpc>
                <a:spcPct val="80000"/>
              </a:lnSpc>
              <a:buFont typeface="Courier New" pitchFamily="49" charset="0"/>
              <a:buChar char="o"/>
            </a:pPr>
            <a:r>
              <a:rPr lang="es-MX" sz="1800" dirty="0">
                <a:latin typeface="Arial" pitchFamily="34" charset="0"/>
                <a:cs typeface="Arial" pitchFamily="34" charset="0"/>
              </a:rPr>
              <a:t>México</a:t>
            </a:r>
          </a:p>
          <a:p>
            <a:pPr lvl="1">
              <a:lnSpc>
                <a:spcPct val="80000"/>
              </a:lnSpc>
              <a:buFont typeface="Courier New" pitchFamily="49" charset="0"/>
              <a:buChar char="o"/>
            </a:pPr>
            <a:r>
              <a:rPr lang="es-MX" sz="1800" dirty="0">
                <a:latin typeface="Arial" pitchFamily="34" charset="0"/>
                <a:cs typeface="Arial" pitchFamily="34" charset="0"/>
              </a:rPr>
              <a:t>Panamá</a:t>
            </a:r>
          </a:p>
          <a:p>
            <a:pPr lvl="1">
              <a:lnSpc>
                <a:spcPct val="80000"/>
              </a:lnSpc>
              <a:buFont typeface="Courier New" pitchFamily="49" charset="0"/>
              <a:buChar char="o"/>
            </a:pPr>
            <a:endParaRPr lang="es-MX" sz="1800" dirty="0">
              <a:latin typeface="Arial" pitchFamily="34" charset="0"/>
              <a:cs typeface="Arial" pitchFamily="34" charset="0"/>
            </a:endParaRPr>
          </a:p>
          <a:p>
            <a:pPr>
              <a:lnSpc>
                <a:spcPct val="80000"/>
              </a:lnSpc>
              <a:buFont typeface="Courier New" pitchFamily="49" charset="0"/>
              <a:buChar char="o"/>
            </a:pPr>
            <a:endParaRPr lang="es-CL" sz="2000" dirty="0">
              <a:latin typeface="Arial" pitchFamily="34" charset="0"/>
              <a:cs typeface="Arial" pitchFamily="34" charset="0"/>
            </a:endParaRPr>
          </a:p>
          <a:p>
            <a:pPr marL="1314450" lvl="2" indent="-514350">
              <a:buFont typeface="Courier New" pitchFamily="49" charset="0"/>
              <a:buChar char="o"/>
            </a:pPr>
            <a:endParaRPr lang="es-CL" sz="1600" dirty="0">
              <a:latin typeface="Arial" pitchFamily="34" charset="0"/>
              <a:cs typeface="Arial" pitchFamily="34" charset="0"/>
            </a:endParaRPr>
          </a:p>
          <a:p>
            <a:pPr marL="400050" lvl="1" indent="0">
              <a:buNone/>
            </a:pPr>
            <a:endParaRPr lang="es-CL" sz="1800" dirty="0">
              <a:latin typeface="Arial" pitchFamily="34" charset="0"/>
              <a:cs typeface="Arial" pitchFamily="34" charset="0"/>
            </a:endParaRPr>
          </a:p>
        </p:txBody>
      </p:sp>
    </p:spTree>
    <p:extLst>
      <p:ext uri="{BB962C8B-B14F-4D97-AF65-F5344CB8AC3E}">
        <p14:creationId xmlns:p14="http://schemas.microsoft.com/office/powerpoint/2010/main" val="13953451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63"/>
          <p:cNvSpPr txBox="1">
            <a:spLocks noGrp="1"/>
          </p:cNvSpPr>
          <p:nvPr>
            <p:ph type="title"/>
          </p:nvPr>
        </p:nvSpPr>
        <p:spPr>
          <a:xfrm>
            <a:off x="549743" y="1468207"/>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b="1" dirty="0">
                <a:solidFill>
                  <a:srgbClr val="FF0000"/>
                </a:solidFill>
              </a:rPr>
              <a:t>TRATADO DE CREACION DEL TRIBUNAL DE JUSTICIA DE LA COMUNIDAD ANDINA </a:t>
            </a:r>
            <a:endParaRPr b="1" dirty="0">
              <a:solidFill>
                <a:srgbClr val="FF0000"/>
              </a:solidFill>
            </a:endParaRPr>
          </a:p>
        </p:txBody>
      </p:sp>
      <p:sp>
        <p:nvSpPr>
          <p:cNvPr id="540" name="Google Shape;540;p63"/>
          <p:cNvSpPr txBox="1">
            <a:spLocks noGrp="1"/>
          </p:cNvSpPr>
          <p:nvPr>
            <p:ph idx="1"/>
          </p:nvPr>
        </p:nvSpPr>
        <p:spPr>
          <a:xfrm>
            <a:off x="549743" y="2987214"/>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s-ES" dirty="0"/>
              <a:t>Artículo 1.- El ordenamiento jurídico de la Comunidad Andina, comprende: </a:t>
            </a:r>
            <a:endParaRPr dirty="0"/>
          </a:p>
          <a:p>
            <a:pPr marL="457200" lvl="1" indent="0">
              <a:spcBef>
                <a:spcPts val="1000"/>
              </a:spcBef>
              <a:buSzPts val="1440"/>
              <a:buNone/>
            </a:pPr>
            <a:r>
              <a:rPr lang="es-ES" dirty="0"/>
              <a:t>a) El Acuerdo de Cartagena, sus Protocolos e Instrumentos adicionales; </a:t>
            </a:r>
            <a:endParaRPr dirty="0"/>
          </a:p>
          <a:p>
            <a:pPr marL="457200" lvl="1" indent="0">
              <a:spcBef>
                <a:spcPts val="1000"/>
              </a:spcBef>
              <a:buSzPts val="1440"/>
              <a:buNone/>
            </a:pPr>
            <a:r>
              <a:rPr lang="es-ES" dirty="0"/>
              <a:t>b) El Tratado y sus Protocolos Modificatorios; </a:t>
            </a:r>
            <a:endParaRPr dirty="0"/>
          </a:p>
          <a:p>
            <a:pPr marL="457200" lvl="1" indent="0">
              <a:spcBef>
                <a:spcPts val="1000"/>
              </a:spcBef>
              <a:buSzPts val="1440"/>
              <a:buNone/>
            </a:pPr>
            <a:r>
              <a:rPr lang="es-ES" dirty="0"/>
              <a:t>c) Las Decisiones del Consejo Andino de Ministros de Relaciones Exteriores y la Comisión de la Comunidad Andina; </a:t>
            </a:r>
            <a:endParaRPr dirty="0"/>
          </a:p>
          <a:p>
            <a:pPr marL="457200" lvl="1" indent="0">
              <a:spcBef>
                <a:spcPts val="1000"/>
              </a:spcBef>
              <a:buSzPts val="1440"/>
              <a:buNone/>
            </a:pPr>
            <a:r>
              <a:rPr lang="es-ES" dirty="0"/>
              <a:t>d) Las Resoluciones de la Secretaría General de la Comunidad Andina; </a:t>
            </a:r>
            <a:endParaRPr dirty="0"/>
          </a:p>
          <a:p>
            <a:pPr marL="457200" lvl="1" indent="0">
              <a:spcBef>
                <a:spcPts val="1000"/>
              </a:spcBef>
              <a:buSzPts val="1440"/>
              <a:buNone/>
            </a:pPr>
            <a:r>
              <a:rPr lang="es-ES" dirty="0"/>
              <a:t>e) Los Convenios de Complementación Industrial y otros que adopten los Países Miembros entre sí y en el marco del proceso de la integración subregional andina. </a:t>
            </a:r>
            <a:endParaRPr dirty="0"/>
          </a:p>
        </p:txBody>
      </p:sp>
      <p:pic>
        <p:nvPicPr>
          <p:cNvPr id="541" name="Google Shape;541;p63"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
        <p:nvSpPr>
          <p:cNvPr id="2" name="Cerrar llave 1">
            <a:extLst>
              <a:ext uri="{FF2B5EF4-FFF2-40B4-BE49-F238E27FC236}">
                <a16:creationId xmlns:a16="http://schemas.microsoft.com/office/drawing/2014/main" id="{2EF32635-DBB1-A4C3-E982-B8CF7703E0D6}"/>
              </a:ext>
            </a:extLst>
          </p:cNvPr>
          <p:cNvSpPr/>
          <p:nvPr/>
        </p:nvSpPr>
        <p:spPr>
          <a:xfrm>
            <a:off x="8664498" y="3345366"/>
            <a:ext cx="245326" cy="2709746"/>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s-ES"/>
          </a:p>
        </p:txBody>
      </p:sp>
      <p:sp>
        <p:nvSpPr>
          <p:cNvPr id="3" name="CuadroTexto 2">
            <a:extLst>
              <a:ext uri="{FF2B5EF4-FFF2-40B4-BE49-F238E27FC236}">
                <a16:creationId xmlns:a16="http://schemas.microsoft.com/office/drawing/2014/main" id="{031DE93C-64B0-9405-CFDF-BB98054449A8}"/>
              </a:ext>
            </a:extLst>
          </p:cNvPr>
          <p:cNvSpPr txBox="1"/>
          <p:nvPr/>
        </p:nvSpPr>
        <p:spPr>
          <a:xfrm>
            <a:off x="8886101" y="4281269"/>
            <a:ext cx="2640466" cy="646331"/>
          </a:xfrm>
          <a:prstGeom prst="rect">
            <a:avLst/>
          </a:prstGeom>
          <a:noFill/>
        </p:spPr>
        <p:txBody>
          <a:bodyPr wrap="none" rtlCol="0">
            <a:spAutoFit/>
          </a:bodyPr>
          <a:lstStyle/>
          <a:p>
            <a:pPr algn="ctr"/>
            <a:r>
              <a:rPr lang="es-ES" dirty="0"/>
              <a:t>DERECHO COMUNITARIO</a:t>
            </a:r>
          </a:p>
          <a:p>
            <a:pPr algn="ctr"/>
            <a:r>
              <a:rPr lang="es-ES" dirty="0"/>
              <a:t>ANDINO</a:t>
            </a:r>
          </a:p>
        </p:txBody>
      </p:sp>
    </p:spTree>
    <p:extLst>
      <p:ext uri="{BB962C8B-B14F-4D97-AF65-F5344CB8AC3E}">
        <p14:creationId xmlns:p14="http://schemas.microsoft.com/office/powerpoint/2010/main" val="3696594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64"/>
          <p:cNvSpPr txBox="1">
            <a:spLocks noGrp="1"/>
          </p:cNvSpPr>
          <p:nvPr>
            <p:ph type="title"/>
          </p:nvPr>
        </p:nvSpPr>
        <p:spPr>
          <a:xfrm>
            <a:off x="677334" y="1656427"/>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a:t>TRATADO DE CREACION DEL TRIBUNAL DE JUSTICIA DE LA COMUNIDAD ANDINA </a:t>
            </a:r>
            <a:endParaRPr/>
          </a:p>
        </p:txBody>
      </p:sp>
      <p:sp>
        <p:nvSpPr>
          <p:cNvPr id="548" name="Google Shape;548;p64"/>
          <p:cNvSpPr txBox="1">
            <a:spLocks noGrp="1"/>
          </p:cNvSpPr>
          <p:nvPr>
            <p:ph idx="1"/>
          </p:nvPr>
        </p:nvSpPr>
        <p:spPr>
          <a:xfrm>
            <a:off x="677334" y="2977227"/>
            <a:ext cx="8596668" cy="3880773"/>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SzPct val="79999"/>
              <a:buChar char="►"/>
            </a:pPr>
            <a:r>
              <a:rPr lang="es-ES" dirty="0"/>
              <a:t>Artículo 2.- </a:t>
            </a:r>
            <a:r>
              <a:rPr lang="es-ES" b="1" dirty="0">
                <a:solidFill>
                  <a:srgbClr val="FF0000"/>
                </a:solidFill>
              </a:rPr>
              <a:t>Las Decisiones obligan </a:t>
            </a:r>
            <a:r>
              <a:rPr lang="es-ES" dirty="0"/>
              <a:t>a los Países Miembros desde la fecha en que sean aprobadas por el Consejo Andino de Ministros de Relaciones Exteriores o por la Comisión de la Comunidad Andina. </a:t>
            </a:r>
            <a:endParaRPr dirty="0"/>
          </a:p>
          <a:p>
            <a:pPr marL="342900" lvl="0" indent="-342900" algn="l" rtl="0">
              <a:spcBef>
                <a:spcPts val="1000"/>
              </a:spcBef>
              <a:spcAft>
                <a:spcPts val="0"/>
              </a:spcAft>
              <a:buSzPct val="79999"/>
              <a:buChar char="►"/>
            </a:pPr>
            <a:r>
              <a:rPr lang="es-ES" dirty="0"/>
              <a:t>Artículo 3.- Las Decisiones del Consejo Andino de Ministros de Relaciones Exteriores o de la Comisión y las Resoluciones de la Secretaría General serán </a:t>
            </a:r>
            <a:r>
              <a:rPr lang="es-ES" b="1" dirty="0">
                <a:solidFill>
                  <a:srgbClr val="FF0000"/>
                </a:solidFill>
              </a:rPr>
              <a:t>directamente aplicables en los Países Miembros a partir de la fecha de su publicación en la Gaceta Oficial del Acuerdo</a:t>
            </a:r>
            <a:r>
              <a:rPr lang="es-ES" dirty="0"/>
              <a:t>, a menos que las mismas señalen una fecha posterior... </a:t>
            </a:r>
            <a:endParaRPr dirty="0"/>
          </a:p>
          <a:p>
            <a:pPr marL="342900" lvl="0" indent="-342900" algn="l" rtl="0">
              <a:spcBef>
                <a:spcPts val="1000"/>
              </a:spcBef>
              <a:spcAft>
                <a:spcPts val="0"/>
              </a:spcAft>
              <a:buSzPct val="79999"/>
              <a:buChar char="►"/>
            </a:pPr>
            <a:r>
              <a:rPr lang="es-ES" dirty="0"/>
              <a:t>Artículo 4.- Los Países Miembros </a:t>
            </a:r>
            <a:r>
              <a:rPr lang="es-ES" b="1" dirty="0">
                <a:solidFill>
                  <a:srgbClr val="FF0000"/>
                </a:solidFill>
              </a:rPr>
              <a:t>están obligados a adoptar las medidas que sean necesarias para asegurar el cumplimiento de las normas </a:t>
            </a:r>
            <a:r>
              <a:rPr lang="es-ES" dirty="0"/>
              <a:t>que conforman el ordenamiento jurídico de la Comunidad Andina. </a:t>
            </a:r>
            <a:endParaRPr dirty="0"/>
          </a:p>
          <a:p>
            <a:pPr marL="342900" lvl="0" indent="-342900" algn="l" rtl="0">
              <a:spcBef>
                <a:spcPts val="1000"/>
              </a:spcBef>
              <a:spcAft>
                <a:spcPts val="0"/>
              </a:spcAft>
              <a:buSzPct val="79999"/>
              <a:buChar char="►"/>
            </a:pPr>
            <a:r>
              <a:rPr lang="es-ES" dirty="0"/>
              <a:t>Se comprometen, asimismo, a </a:t>
            </a:r>
            <a:r>
              <a:rPr lang="es-ES" b="1" dirty="0">
                <a:solidFill>
                  <a:srgbClr val="FF0000"/>
                </a:solidFill>
              </a:rPr>
              <a:t>no adoptar ni emplear medida alguna que sea contraria a dichas normas</a:t>
            </a:r>
            <a:r>
              <a:rPr lang="es-ES" dirty="0"/>
              <a:t> o que de algún modo obstaculice su aplicación.</a:t>
            </a:r>
            <a:endParaRPr dirty="0"/>
          </a:p>
        </p:txBody>
      </p:sp>
      <p:pic>
        <p:nvPicPr>
          <p:cNvPr id="549" name="Google Shape;549;p64"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extLst>
      <p:ext uri="{BB962C8B-B14F-4D97-AF65-F5344CB8AC3E}">
        <p14:creationId xmlns:p14="http://schemas.microsoft.com/office/powerpoint/2010/main" val="19529988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54"/>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endParaRPr/>
          </a:p>
        </p:txBody>
      </p:sp>
      <p:sp>
        <p:nvSpPr>
          <p:cNvPr id="467" name="Google Shape;467;p54"/>
          <p:cNvSpPr txBox="1">
            <a:spLocks noGrp="1"/>
          </p:cNvSpPr>
          <p:nvPr>
            <p:ph idx="1"/>
          </p:nvPr>
        </p:nvSpPr>
        <p:spPr>
          <a:xfrm>
            <a:off x="677334" y="2160589"/>
            <a:ext cx="8596668" cy="2106611"/>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40"/>
              <a:buNone/>
            </a:pPr>
            <a:r>
              <a:rPr lang="es-ES" dirty="0"/>
              <a:t>La Constitución boliviana, prevé en el artículo 257</a:t>
            </a:r>
            <a:endParaRPr dirty="0"/>
          </a:p>
        </p:txBody>
      </p:sp>
      <p:sp>
        <p:nvSpPr>
          <p:cNvPr id="468" name="Google Shape;468;p54"/>
          <p:cNvSpPr/>
          <p:nvPr/>
        </p:nvSpPr>
        <p:spPr>
          <a:xfrm>
            <a:off x="819150" y="3057525"/>
            <a:ext cx="8596668" cy="31393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s-ES" sz="1800" b="1" dirty="0">
                <a:solidFill>
                  <a:srgbClr val="06357A"/>
                </a:solidFill>
                <a:latin typeface="Open Sans"/>
                <a:ea typeface="Open Sans"/>
                <a:cs typeface="Open Sans"/>
                <a:sym typeface="Open Sans"/>
              </a:rPr>
              <a:t>Artículo 257</a:t>
            </a:r>
            <a:endParaRPr dirty="0"/>
          </a:p>
          <a:p>
            <a:pPr marL="400050" marR="0" lvl="0" indent="-400050" algn="l" rtl="0">
              <a:spcBef>
                <a:spcPts val="0"/>
              </a:spcBef>
              <a:spcAft>
                <a:spcPts val="0"/>
              </a:spcAft>
              <a:buClr>
                <a:srgbClr val="000000"/>
              </a:buClr>
              <a:buSzPts val="1800"/>
              <a:buFont typeface="Open Sans"/>
              <a:buAutoNum type="romanUcPeriod"/>
            </a:pPr>
            <a:r>
              <a:rPr lang="es-ES" sz="1800" dirty="0">
                <a:solidFill>
                  <a:srgbClr val="000000"/>
                </a:solidFill>
                <a:latin typeface="Open Sans"/>
                <a:ea typeface="Open Sans"/>
                <a:cs typeface="Open Sans"/>
                <a:sym typeface="Open Sans"/>
              </a:rPr>
              <a:t>Los tratados internacionales ratificados forman parte del ordenamiento jurídico interno con rango de ley. </a:t>
            </a:r>
            <a:endParaRPr dirty="0"/>
          </a:p>
          <a:p>
            <a:pPr marL="400050" marR="0" lvl="0" indent="-400050" algn="l" rtl="0">
              <a:spcBef>
                <a:spcPts val="0"/>
              </a:spcBef>
              <a:spcAft>
                <a:spcPts val="0"/>
              </a:spcAft>
              <a:buClr>
                <a:srgbClr val="000000"/>
              </a:buClr>
              <a:buSzPts val="1800"/>
              <a:buFont typeface="Open Sans"/>
              <a:buAutoNum type="romanUcPeriod"/>
            </a:pPr>
            <a:r>
              <a:rPr lang="es-ES" sz="1800" dirty="0">
                <a:solidFill>
                  <a:srgbClr val="000000"/>
                </a:solidFill>
                <a:latin typeface="Open Sans"/>
                <a:ea typeface="Open Sans"/>
                <a:cs typeface="Open Sans"/>
                <a:sym typeface="Open Sans"/>
              </a:rPr>
              <a:t>Requerirán de aprobación mediante referendo popular vinculante previo a la ratificación los tratados internacionales que impliquen: </a:t>
            </a:r>
            <a:endParaRPr dirty="0"/>
          </a:p>
          <a:p>
            <a:pPr marL="0" marR="0" lvl="0" indent="0" algn="l" rtl="0">
              <a:spcBef>
                <a:spcPts val="0"/>
              </a:spcBef>
              <a:spcAft>
                <a:spcPts val="0"/>
              </a:spcAft>
              <a:buNone/>
            </a:pPr>
            <a:r>
              <a:rPr lang="es-ES" sz="1800" dirty="0">
                <a:solidFill>
                  <a:srgbClr val="000000"/>
                </a:solidFill>
                <a:latin typeface="Open Sans"/>
                <a:ea typeface="Open Sans"/>
                <a:cs typeface="Open Sans"/>
                <a:sym typeface="Open Sans"/>
              </a:rPr>
              <a:t>		1. Cuestiones limítrofes. </a:t>
            </a:r>
            <a:endParaRPr dirty="0"/>
          </a:p>
          <a:p>
            <a:pPr marL="0" marR="0" lvl="0" indent="0" algn="l" rtl="0">
              <a:spcBef>
                <a:spcPts val="0"/>
              </a:spcBef>
              <a:spcAft>
                <a:spcPts val="0"/>
              </a:spcAft>
              <a:buNone/>
            </a:pPr>
            <a:r>
              <a:rPr lang="es-ES" sz="1800" dirty="0">
                <a:solidFill>
                  <a:srgbClr val="000000"/>
                </a:solidFill>
                <a:latin typeface="Open Sans"/>
                <a:ea typeface="Open Sans"/>
                <a:cs typeface="Open Sans"/>
                <a:sym typeface="Open Sans"/>
              </a:rPr>
              <a:t>		2. Integración monetaria. </a:t>
            </a:r>
            <a:endParaRPr dirty="0"/>
          </a:p>
          <a:p>
            <a:pPr marL="0" marR="0" lvl="0" indent="0" algn="l" rtl="0">
              <a:spcBef>
                <a:spcPts val="0"/>
              </a:spcBef>
              <a:spcAft>
                <a:spcPts val="0"/>
              </a:spcAft>
              <a:buNone/>
            </a:pPr>
            <a:r>
              <a:rPr lang="es-ES" sz="1800" dirty="0">
                <a:solidFill>
                  <a:srgbClr val="000000"/>
                </a:solidFill>
                <a:latin typeface="Open Sans"/>
                <a:ea typeface="Open Sans"/>
                <a:cs typeface="Open Sans"/>
                <a:sym typeface="Open Sans"/>
              </a:rPr>
              <a:t>		3. Integración económica estructural. </a:t>
            </a:r>
            <a:endParaRPr dirty="0"/>
          </a:p>
          <a:p>
            <a:pPr marL="0" marR="0" lvl="0" indent="0" algn="l" rtl="0">
              <a:spcBef>
                <a:spcPts val="0"/>
              </a:spcBef>
              <a:spcAft>
                <a:spcPts val="0"/>
              </a:spcAft>
              <a:buNone/>
            </a:pPr>
            <a:r>
              <a:rPr lang="es-ES" sz="1800" b="1" dirty="0">
                <a:solidFill>
                  <a:srgbClr val="000000"/>
                </a:solidFill>
                <a:latin typeface="Open Sans"/>
                <a:ea typeface="Open Sans"/>
                <a:cs typeface="Open Sans"/>
                <a:sym typeface="Open Sans"/>
              </a:rPr>
              <a:t>		4. Cesión de competencias institucionales a organismos 			internacionales o supranacionales, en el marco de 			procesos de integración.</a:t>
            </a:r>
            <a:endParaRPr sz="1800" b="1" dirty="0">
              <a:solidFill>
                <a:schemeClr val="dk1"/>
              </a:solidFill>
              <a:latin typeface="Trebuchet MS"/>
              <a:ea typeface="Trebuchet MS"/>
              <a:cs typeface="Trebuchet MS"/>
              <a:sym typeface="Trebuchet MS"/>
            </a:endParaRPr>
          </a:p>
        </p:txBody>
      </p:sp>
      <p:pic>
        <p:nvPicPr>
          <p:cNvPr id="469" name="Google Shape;469;p54" descr="logo_horizontal"/>
          <p:cNvPicPr preferRelativeResize="0"/>
          <p:nvPr/>
        </p:nvPicPr>
        <p:blipFill rotWithShape="1">
          <a:blip r:embed="rId3">
            <a:alphaModFix/>
          </a:blip>
          <a:srcRect/>
          <a:stretch/>
        </p:blipFill>
        <p:spPr>
          <a:xfrm>
            <a:off x="0" y="0"/>
            <a:ext cx="4657725" cy="13239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5"/>
          <p:cNvSpPr txBox="1">
            <a:spLocks noGrp="1"/>
          </p:cNvSpPr>
          <p:nvPr>
            <p:ph type="title"/>
          </p:nvPr>
        </p:nvSpPr>
        <p:spPr>
          <a:xfrm>
            <a:off x="677334" y="1435581"/>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a:t>Ley 401 “Celebración de Tratados”</a:t>
            </a:r>
            <a:endParaRPr/>
          </a:p>
        </p:txBody>
      </p:sp>
      <p:sp>
        <p:nvSpPr>
          <p:cNvPr id="476" name="Google Shape;476;p55"/>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spcBef>
                <a:spcPts val="0"/>
              </a:spcBef>
              <a:spcAft>
                <a:spcPts val="0"/>
              </a:spcAft>
              <a:buSzPct val="79999"/>
              <a:buNone/>
            </a:pPr>
            <a:r>
              <a:rPr lang="es-ES" dirty="0"/>
              <a:t>Artículo 8. (MATERIAS). </a:t>
            </a:r>
            <a:endParaRPr dirty="0"/>
          </a:p>
          <a:p>
            <a:pPr marL="0" lvl="0" indent="0" algn="l" rtl="0">
              <a:spcBef>
                <a:spcPts val="1000"/>
              </a:spcBef>
              <a:spcAft>
                <a:spcPts val="0"/>
              </a:spcAft>
              <a:buSzPct val="79999"/>
              <a:buNone/>
            </a:pPr>
            <a:endParaRPr lang="es-ES" dirty="0"/>
          </a:p>
          <a:p>
            <a:pPr marL="0" lvl="0" indent="0" algn="l" rtl="0">
              <a:spcBef>
                <a:spcPts val="1000"/>
              </a:spcBef>
              <a:spcAft>
                <a:spcPts val="0"/>
              </a:spcAft>
              <a:buSzPct val="79999"/>
              <a:buNone/>
            </a:pPr>
            <a:r>
              <a:rPr lang="es-ES" dirty="0"/>
              <a:t>Podrán celebrarse Tratados Formales en las siguientes materias: </a:t>
            </a:r>
            <a:endParaRPr dirty="0"/>
          </a:p>
          <a:p>
            <a:pPr marL="342900" lvl="0" indent="-342900" algn="l" rtl="0">
              <a:spcBef>
                <a:spcPts val="1000"/>
              </a:spcBef>
              <a:spcAft>
                <a:spcPts val="0"/>
              </a:spcAft>
              <a:buSzPct val="79999"/>
              <a:buChar char="►"/>
            </a:pPr>
            <a:r>
              <a:rPr lang="es-ES" b="1" dirty="0">
                <a:solidFill>
                  <a:srgbClr val="FF0000"/>
                </a:solidFill>
              </a:rPr>
              <a:t>a) Derecho comunitario; </a:t>
            </a:r>
            <a:endParaRPr dirty="0"/>
          </a:p>
          <a:p>
            <a:pPr marL="342900" lvl="0" indent="-342900" algn="l" rtl="0">
              <a:spcBef>
                <a:spcPts val="1000"/>
              </a:spcBef>
              <a:spcAft>
                <a:spcPts val="0"/>
              </a:spcAft>
              <a:buSzPct val="79999"/>
              <a:buChar char="►"/>
            </a:pPr>
            <a:r>
              <a:rPr lang="es-ES" dirty="0"/>
              <a:t>b) Derechos humanos; </a:t>
            </a:r>
            <a:endParaRPr dirty="0"/>
          </a:p>
          <a:p>
            <a:pPr marL="342900" lvl="0" indent="-342900" algn="l" rtl="0">
              <a:spcBef>
                <a:spcPts val="1000"/>
              </a:spcBef>
              <a:spcAft>
                <a:spcPts val="0"/>
              </a:spcAft>
              <a:buSzPct val="79999"/>
              <a:buChar char="►"/>
            </a:pPr>
            <a:r>
              <a:rPr lang="es-ES" dirty="0"/>
              <a:t>c) Cuestiones limítrofes; </a:t>
            </a:r>
            <a:endParaRPr dirty="0"/>
          </a:p>
          <a:p>
            <a:pPr marL="342900" lvl="0" indent="-342900" algn="l" rtl="0">
              <a:spcBef>
                <a:spcPts val="1000"/>
              </a:spcBef>
              <a:spcAft>
                <a:spcPts val="0"/>
              </a:spcAft>
              <a:buSzPct val="79999"/>
              <a:buChar char="►"/>
            </a:pPr>
            <a:r>
              <a:rPr lang="es-ES" dirty="0"/>
              <a:t>d) Integración monetaria; </a:t>
            </a:r>
            <a:endParaRPr dirty="0"/>
          </a:p>
          <a:p>
            <a:pPr marL="342900" lvl="0" indent="-342900" algn="l" rtl="0">
              <a:spcBef>
                <a:spcPts val="1000"/>
              </a:spcBef>
              <a:spcAft>
                <a:spcPts val="0"/>
              </a:spcAft>
              <a:buSzPct val="79999"/>
              <a:buChar char="►"/>
            </a:pPr>
            <a:r>
              <a:rPr lang="es-ES" b="1" dirty="0">
                <a:solidFill>
                  <a:srgbClr val="FF0000"/>
                </a:solidFill>
              </a:rPr>
              <a:t>e) Integración económica estructural; </a:t>
            </a:r>
            <a:endParaRPr dirty="0"/>
          </a:p>
          <a:p>
            <a:pPr marL="342900" lvl="0" indent="-342900" algn="l" rtl="0">
              <a:spcBef>
                <a:spcPts val="1000"/>
              </a:spcBef>
              <a:spcAft>
                <a:spcPts val="0"/>
              </a:spcAft>
              <a:buSzPct val="79999"/>
              <a:buChar char="►"/>
            </a:pPr>
            <a:r>
              <a:rPr lang="es-ES" b="1" dirty="0">
                <a:solidFill>
                  <a:srgbClr val="FF0000"/>
                </a:solidFill>
              </a:rPr>
              <a:t>f) Cesión de competencias institucionales a organismos internacionales o supranacionales, en el marco de los procesos de integración; </a:t>
            </a:r>
            <a:endParaRPr dirty="0"/>
          </a:p>
          <a:p>
            <a:pPr marL="342900" lvl="0" indent="-342900" algn="l" rtl="0">
              <a:spcBef>
                <a:spcPts val="1000"/>
              </a:spcBef>
              <a:spcAft>
                <a:spcPts val="0"/>
              </a:spcAft>
              <a:buSzPct val="79999"/>
              <a:buChar char="►"/>
            </a:pPr>
            <a:r>
              <a:rPr lang="es-ES" dirty="0"/>
              <a:t>g) Acuerdos de carácter económico comercial; y </a:t>
            </a:r>
            <a:endParaRPr dirty="0"/>
          </a:p>
          <a:p>
            <a:pPr marL="342900" lvl="0" indent="-342900" algn="l" rtl="0">
              <a:spcBef>
                <a:spcPts val="1000"/>
              </a:spcBef>
              <a:spcAft>
                <a:spcPts val="0"/>
              </a:spcAft>
              <a:buSzPct val="79999"/>
              <a:buChar char="►"/>
            </a:pPr>
            <a:r>
              <a:rPr lang="es-ES" dirty="0"/>
              <a:t>h) Otras materias conforme a la Constitución Política del Estado y normativa vigente aplicable. </a:t>
            </a:r>
            <a:endParaRPr dirty="0"/>
          </a:p>
        </p:txBody>
      </p:sp>
      <p:pic>
        <p:nvPicPr>
          <p:cNvPr id="477" name="Google Shape;477;p55"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5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endParaRPr/>
          </a:p>
        </p:txBody>
      </p:sp>
      <p:sp>
        <p:nvSpPr>
          <p:cNvPr id="484" name="Google Shape;484;p56"/>
          <p:cNvSpPr txBox="1">
            <a:spLocks noGrp="1"/>
          </p:cNvSpPr>
          <p:nvPr>
            <p:ph idx="1"/>
          </p:nvPr>
        </p:nvSpPr>
        <p:spPr>
          <a:xfrm>
            <a:off x="677334" y="2160589"/>
            <a:ext cx="8845807" cy="3880773"/>
          </a:xfrm>
          <a:prstGeom prst="rect">
            <a:avLst/>
          </a:prstGeom>
          <a:noFill/>
          <a:ln>
            <a:noFill/>
          </a:ln>
        </p:spPr>
        <p:txBody>
          <a:bodyPr spcFirstLastPara="1" wrap="square" lIns="91425" tIns="45700" rIns="91425" bIns="45700" anchor="t" anchorCtr="0">
            <a:normAutofit/>
          </a:bodyPr>
          <a:lstStyle/>
          <a:p>
            <a:pPr marL="0" lvl="0" indent="0" algn="just" rtl="0">
              <a:spcBef>
                <a:spcPts val="0"/>
              </a:spcBef>
              <a:spcAft>
                <a:spcPts val="0"/>
              </a:spcAft>
              <a:buSzPts val="1440"/>
              <a:buNone/>
            </a:pPr>
            <a:r>
              <a:rPr lang="es-ES" dirty="0"/>
              <a:t>Artículo 25. (INTEGRACIÓN). En la negociación y suscripción de Tratados relativos a integración y </a:t>
            </a:r>
            <a:r>
              <a:rPr lang="es-ES" dirty="0">
                <a:solidFill>
                  <a:srgbClr val="FF0000"/>
                </a:solidFill>
              </a:rPr>
              <a:t>de las normas derivadas del Derecho Comunitario</a:t>
            </a:r>
            <a:r>
              <a:rPr lang="es-ES" dirty="0"/>
              <a:t>, deberá observarse las disposiciones y principios establecidos por la Constitución Política del Estado. </a:t>
            </a:r>
            <a:endParaRPr dirty="0"/>
          </a:p>
          <a:p>
            <a:pPr marL="0" lvl="0" indent="0" algn="just" rtl="0">
              <a:spcBef>
                <a:spcPts val="1000"/>
              </a:spcBef>
              <a:spcAft>
                <a:spcPts val="0"/>
              </a:spcAft>
              <a:buSzPts val="1440"/>
              <a:buNone/>
            </a:pPr>
            <a:r>
              <a:rPr lang="es-ES" dirty="0"/>
              <a:t>Los representantes del Estado Plurinacional de Bolivia ante </a:t>
            </a:r>
            <a:r>
              <a:rPr lang="es-ES" dirty="0">
                <a:solidFill>
                  <a:srgbClr val="FF0000"/>
                </a:solidFill>
              </a:rPr>
              <a:t>Organismos Parlamentarios Supraestatales </a:t>
            </a:r>
            <a:r>
              <a:rPr lang="es-ES" dirty="0"/>
              <a:t>emergentes de los procesos de integración, se elegirán mediante sufragio universal, debiendo cumplir los requisitos dispuestos en el Tratado respectivo y/o los determinados por la Asamblea Legislativa Plurinacional.</a:t>
            </a:r>
            <a:endParaRPr dirty="0"/>
          </a:p>
        </p:txBody>
      </p:sp>
      <p:pic>
        <p:nvPicPr>
          <p:cNvPr id="485" name="Google Shape;485;p56"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57"/>
          <p:cNvSpPr txBox="1">
            <a:spLocks noGrp="1"/>
          </p:cNvSpPr>
          <p:nvPr>
            <p:ph type="title"/>
          </p:nvPr>
        </p:nvSpPr>
        <p:spPr>
          <a:xfrm>
            <a:off x="677334" y="1212112"/>
            <a:ext cx="8596668" cy="718288"/>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chemeClr val="accent1"/>
              </a:buClr>
              <a:buSzPct val="100000"/>
              <a:buFont typeface="Trebuchet MS"/>
              <a:buNone/>
            </a:pPr>
            <a:r>
              <a:rPr lang="es-ES"/>
              <a:t>CAPÍTULO III REFERENDO </a:t>
            </a:r>
            <a:br>
              <a:rPr lang="es-ES"/>
            </a:br>
            <a:endParaRPr/>
          </a:p>
        </p:txBody>
      </p:sp>
      <p:sp>
        <p:nvSpPr>
          <p:cNvPr id="492" name="Google Shape;492;p57"/>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spcBef>
                <a:spcPts val="0"/>
              </a:spcBef>
              <a:spcAft>
                <a:spcPts val="0"/>
              </a:spcAft>
              <a:buSzPct val="79999"/>
              <a:buNone/>
            </a:pPr>
            <a:r>
              <a:rPr lang="es-ES" dirty="0"/>
              <a:t>Artículo 42. (REFERENDO POPULAR VINCULANTE PREVIO A LA RATIFICACIÓN DE LOS TRATADOS INTERNACIONALES). </a:t>
            </a:r>
            <a:endParaRPr dirty="0"/>
          </a:p>
          <a:p>
            <a:pPr marL="0" lvl="0" indent="0" algn="l" rtl="0">
              <a:spcBef>
                <a:spcPts val="1000"/>
              </a:spcBef>
              <a:spcAft>
                <a:spcPts val="0"/>
              </a:spcAft>
              <a:buSzPct val="79999"/>
              <a:buNone/>
            </a:pPr>
            <a:r>
              <a:rPr lang="es-ES" dirty="0"/>
              <a:t>I. De acuerdo a lo establecido en la Constitución Política del Estado, requerirán de aprobación mediante referendo popular vinculante previo a su ratificación, los Tratados Internacionales relativos a: </a:t>
            </a:r>
            <a:endParaRPr dirty="0"/>
          </a:p>
          <a:p>
            <a:pPr marL="400050" lvl="1" indent="0">
              <a:buSzPct val="79999"/>
              <a:buNone/>
            </a:pPr>
            <a:r>
              <a:rPr lang="es-ES" dirty="0"/>
              <a:t>a) Cuestiones limítrofes. </a:t>
            </a:r>
            <a:endParaRPr dirty="0"/>
          </a:p>
          <a:p>
            <a:pPr marL="400050" lvl="1" indent="0">
              <a:buSzPct val="79999"/>
              <a:buNone/>
            </a:pPr>
            <a:r>
              <a:rPr lang="es-ES" dirty="0"/>
              <a:t>b) Integración monetaria. </a:t>
            </a:r>
            <a:endParaRPr dirty="0"/>
          </a:p>
          <a:p>
            <a:pPr marL="400050" lvl="1" indent="0">
              <a:buSzPct val="79999"/>
              <a:buNone/>
            </a:pPr>
            <a:r>
              <a:rPr lang="es-ES" b="1" dirty="0">
                <a:solidFill>
                  <a:srgbClr val="FF0000"/>
                </a:solidFill>
              </a:rPr>
              <a:t>c) Integración económica estructural, y </a:t>
            </a:r>
            <a:endParaRPr dirty="0">
              <a:solidFill>
                <a:srgbClr val="FF0000"/>
              </a:solidFill>
            </a:endParaRPr>
          </a:p>
          <a:p>
            <a:pPr marL="400050" lvl="1" indent="0">
              <a:buSzPct val="79999"/>
              <a:buNone/>
            </a:pPr>
            <a:r>
              <a:rPr lang="es-ES" dirty="0">
                <a:solidFill>
                  <a:srgbClr val="FF0000"/>
                </a:solidFill>
              </a:rPr>
              <a:t>d) </a:t>
            </a:r>
            <a:r>
              <a:rPr lang="es-ES" b="1" dirty="0">
                <a:solidFill>
                  <a:srgbClr val="FF0000"/>
                </a:solidFill>
              </a:rPr>
              <a:t>Cesión de competencias institucionales a Organismos Internacionales o supranacionales en el marco de procesos de integración. </a:t>
            </a:r>
            <a:endParaRPr dirty="0">
              <a:solidFill>
                <a:srgbClr val="FF0000"/>
              </a:solidFill>
            </a:endParaRPr>
          </a:p>
          <a:p>
            <a:pPr marL="0" lvl="0" indent="0" algn="l" rtl="0">
              <a:spcBef>
                <a:spcPts val="1000"/>
              </a:spcBef>
              <a:spcAft>
                <a:spcPts val="0"/>
              </a:spcAft>
              <a:buSzPct val="79999"/>
              <a:buNone/>
            </a:pPr>
            <a:endParaRPr lang="es-ES" dirty="0"/>
          </a:p>
          <a:p>
            <a:pPr marL="0" lvl="0" indent="0" algn="l" rtl="0">
              <a:spcBef>
                <a:spcPts val="1000"/>
              </a:spcBef>
              <a:spcAft>
                <a:spcPts val="0"/>
              </a:spcAft>
              <a:buSzPct val="79999"/>
              <a:buNone/>
            </a:pPr>
            <a:r>
              <a:rPr lang="es-ES" dirty="0"/>
              <a:t>II. Si el Tratado Internacional fuera aprobado por referendo, se remitirá a la Asamblea Legislativa Plurinacional para su ratificación mediante Ley, para formar parte del ordenamiento jurídico interno con tal rango. </a:t>
            </a:r>
            <a:endParaRPr dirty="0"/>
          </a:p>
        </p:txBody>
      </p:sp>
      <p:pic>
        <p:nvPicPr>
          <p:cNvPr id="493" name="Google Shape;493;p57"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58"/>
          <p:cNvSpPr txBox="1">
            <a:spLocks noGrp="1"/>
          </p:cNvSpPr>
          <p:nvPr>
            <p:ph type="title"/>
          </p:nvPr>
        </p:nvSpPr>
        <p:spPr>
          <a:xfrm>
            <a:off x="501165" y="1500189"/>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s-ES"/>
              <a:t>Artículo 410 CPE</a:t>
            </a:r>
            <a:endParaRPr/>
          </a:p>
        </p:txBody>
      </p:sp>
      <p:sp>
        <p:nvSpPr>
          <p:cNvPr id="500" name="Google Shape;500;p58"/>
          <p:cNvSpPr txBox="1">
            <a:spLocks noGrp="1"/>
          </p:cNvSpPr>
          <p:nvPr>
            <p:ph idx="1"/>
          </p:nvPr>
        </p:nvSpPr>
        <p:spPr>
          <a:xfrm>
            <a:off x="677334" y="2160589"/>
            <a:ext cx="8790051" cy="4347787"/>
          </a:xfrm>
          <a:prstGeom prst="rect">
            <a:avLst/>
          </a:prstGeom>
          <a:noFill/>
          <a:ln>
            <a:noFill/>
          </a:ln>
        </p:spPr>
        <p:txBody>
          <a:bodyPr spcFirstLastPara="1" wrap="square" lIns="91425" tIns="45700" rIns="91425" bIns="45700" anchor="t" anchorCtr="0">
            <a:normAutofit fontScale="92500"/>
          </a:bodyPr>
          <a:lstStyle/>
          <a:p>
            <a:pPr marL="0" lvl="0" indent="0" algn="l" rtl="0">
              <a:spcBef>
                <a:spcPts val="0"/>
              </a:spcBef>
              <a:spcAft>
                <a:spcPts val="0"/>
              </a:spcAft>
              <a:buSzPct val="79999"/>
              <a:buNone/>
            </a:pPr>
            <a:r>
              <a:rPr lang="es-ES" dirty="0"/>
              <a:t>II. La Constitución es la norma suprema del ordenamiento jurídico boliviano y goza de primacía frente a cualquier otra disposición normativa. El bloque de constitucionalidad está integrado por los Tratados y Convenios internacionales en materia de Derechos Humanos </a:t>
            </a:r>
            <a:r>
              <a:rPr lang="es-ES" sz="3400" b="1" dirty="0">
                <a:solidFill>
                  <a:srgbClr val="FF0000"/>
                </a:solidFill>
              </a:rPr>
              <a:t>y las normas de Derecho Comunitario</a:t>
            </a:r>
            <a:r>
              <a:rPr lang="es-ES" dirty="0"/>
              <a:t>, ratificados por el país. </a:t>
            </a:r>
            <a:endParaRPr dirty="0"/>
          </a:p>
          <a:p>
            <a:pPr marL="342900" lvl="0" indent="-342900" algn="l" rtl="0">
              <a:spcBef>
                <a:spcPts val="1000"/>
              </a:spcBef>
              <a:spcAft>
                <a:spcPts val="0"/>
              </a:spcAft>
              <a:buSzPct val="79999"/>
              <a:buChar char="►"/>
            </a:pPr>
            <a:r>
              <a:rPr lang="es-ES" dirty="0"/>
              <a:t>La aplicación de las normas jurídicas se regirá por la siguiente jerarquía, de acuerdo a las competencias de las entidades territoriales: </a:t>
            </a:r>
            <a:endParaRPr dirty="0"/>
          </a:p>
          <a:p>
            <a:pPr marL="0" lvl="0" indent="0" algn="l" rtl="0">
              <a:spcBef>
                <a:spcPts val="1000"/>
              </a:spcBef>
              <a:spcAft>
                <a:spcPts val="0"/>
              </a:spcAft>
              <a:buSzPct val="79999"/>
              <a:buNone/>
            </a:pPr>
            <a:r>
              <a:rPr lang="es-ES" dirty="0"/>
              <a:t>	1. Constitución Política del Estado. </a:t>
            </a:r>
            <a:endParaRPr dirty="0"/>
          </a:p>
          <a:p>
            <a:pPr marL="0" lvl="0" indent="0" algn="l" rtl="0">
              <a:spcBef>
                <a:spcPts val="1000"/>
              </a:spcBef>
              <a:spcAft>
                <a:spcPts val="0"/>
              </a:spcAft>
              <a:buSzPct val="79999"/>
              <a:buNone/>
            </a:pPr>
            <a:r>
              <a:rPr lang="es-ES" dirty="0"/>
              <a:t>	2. Los tratados internacionales. </a:t>
            </a:r>
            <a:endParaRPr dirty="0"/>
          </a:p>
          <a:p>
            <a:pPr marL="0" lvl="0" indent="0" algn="l" rtl="0">
              <a:spcBef>
                <a:spcPts val="1000"/>
              </a:spcBef>
              <a:spcAft>
                <a:spcPts val="0"/>
              </a:spcAft>
              <a:buSzPct val="79999"/>
              <a:buNone/>
            </a:pPr>
            <a:r>
              <a:rPr lang="es-ES" dirty="0"/>
              <a:t>	3. Las leyes nacionales, los estatutos autonómicos, las cartas orgánicas y 	el 	resto 	de legislación departamental, municipal e indígena. </a:t>
            </a:r>
            <a:endParaRPr dirty="0"/>
          </a:p>
          <a:p>
            <a:pPr marL="0" lvl="0" indent="0" algn="l" rtl="0">
              <a:spcBef>
                <a:spcPts val="1000"/>
              </a:spcBef>
              <a:spcAft>
                <a:spcPts val="0"/>
              </a:spcAft>
              <a:buSzPct val="79999"/>
              <a:buNone/>
            </a:pPr>
            <a:r>
              <a:rPr lang="es-ES" dirty="0"/>
              <a:t>	4. Los decretos, reglamentos y demás resoluciones emanadas de los 	órganos 	ejecutivos correspondientes.</a:t>
            </a:r>
            <a:endParaRPr dirty="0"/>
          </a:p>
        </p:txBody>
      </p:sp>
      <p:pic>
        <p:nvPicPr>
          <p:cNvPr id="501" name="Google Shape;501;p58"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60"/>
          <p:cNvSpPr txBox="1">
            <a:spLocks noGrp="1"/>
          </p:cNvSpPr>
          <p:nvPr>
            <p:ph type="title"/>
          </p:nvPr>
        </p:nvSpPr>
        <p:spPr>
          <a:xfrm>
            <a:off x="943148" y="1124982"/>
            <a:ext cx="8596668" cy="654493"/>
          </a:xfrm>
          <a:prstGeom prst="rect">
            <a:avLst/>
          </a:prstGeom>
          <a:noFill/>
          <a:ln>
            <a:noFill/>
          </a:ln>
        </p:spPr>
        <p:txBody>
          <a:bodyPr spcFirstLastPara="1" wrap="square" lIns="91425" tIns="45700" rIns="91425" bIns="45700" anchor="t" anchorCtr="0">
            <a:normAutofit fontScale="90000"/>
          </a:bodyPr>
          <a:lstStyle/>
          <a:p>
            <a:pPr marL="0" lvl="0" indent="0" algn="ctr" rtl="0">
              <a:spcBef>
                <a:spcPts val="0"/>
              </a:spcBef>
              <a:spcAft>
                <a:spcPts val="0"/>
              </a:spcAft>
              <a:buClr>
                <a:schemeClr val="accent1"/>
              </a:buClr>
              <a:buSzPct val="100000"/>
              <a:buFont typeface="Trebuchet MS"/>
              <a:buNone/>
            </a:pPr>
            <a:r>
              <a:rPr lang="es-ES" b="1"/>
              <a:t>Decreto Supremo Nº 2476</a:t>
            </a:r>
            <a:br>
              <a:rPr lang="es-ES" b="1"/>
            </a:br>
            <a:r>
              <a:rPr lang="es-ES" sz="2200" b="1"/>
              <a:t>(5 de agosto de 2015)</a:t>
            </a:r>
            <a:br>
              <a:rPr lang="es-ES" b="1"/>
            </a:br>
            <a:r>
              <a:rPr lang="es-ES" b="1"/>
              <a:t>Artículo 3°.- (Definiciones)</a:t>
            </a:r>
            <a:endParaRPr/>
          </a:p>
        </p:txBody>
      </p:sp>
      <p:sp>
        <p:nvSpPr>
          <p:cNvPr id="516" name="Google Shape;516;p60"/>
          <p:cNvSpPr txBox="1">
            <a:spLocks noGrp="1"/>
          </p:cNvSpPr>
          <p:nvPr>
            <p:ph idx="1"/>
          </p:nvPr>
        </p:nvSpPr>
        <p:spPr>
          <a:xfrm>
            <a:off x="751671" y="2448957"/>
            <a:ext cx="8979622" cy="3880773"/>
          </a:xfrm>
          <a:prstGeom prst="rect">
            <a:avLst/>
          </a:prstGeom>
          <a:noFill/>
          <a:ln>
            <a:noFill/>
          </a:ln>
        </p:spPr>
        <p:txBody>
          <a:bodyPr spcFirstLastPara="1" wrap="square" lIns="91425" tIns="45700" rIns="91425" bIns="45700" anchor="t" anchorCtr="0">
            <a:normAutofit fontScale="85000" lnSpcReduction="10000"/>
          </a:bodyPr>
          <a:lstStyle/>
          <a:p>
            <a:pPr marL="0" lvl="0" indent="0" algn="just" rtl="0">
              <a:spcBef>
                <a:spcPts val="0"/>
              </a:spcBef>
              <a:spcAft>
                <a:spcPts val="0"/>
              </a:spcAft>
              <a:buSzPct val="79999"/>
              <a:buNone/>
            </a:pPr>
            <a:r>
              <a:rPr lang="es-ES" sz="2000" b="1" dirty="0"/>
              <a:t>j) Organismos Supranacionales.</a:t>
            </a:r>
            <a:r>
              <a:rPr lang="es-ES" sz="2000" dirty="0"/>
              <a:t> Aquellos Organismos Internacionales, en los que sus Estados miembros ceden, transfieren o alteran el ejercicio de parte de sus competencias comprendidas dentro de los poderes soberanos de los Estados.</a:t>
            </a:r>
          </a:p>
          <a:p>
            <a:pPr marL="0" lvl="0" indent="0" algn="just" rtl="0">
              <a:spcBef>
                <a:spcPts val="0"/>
              </a:spcBef>
              <a:spcAft>
                <a:spcPts val="0"/>
              </a:spcAft>
              <a:buSzPct val="79999"/>
              <a:buNone/>
            </a:pPr>
            <a:br>
              <a:rPr lang="es-ES" sz="2000" dirty="0"/>
            </a:br>
            <a:r>
              <a:rPr lang="es-ES" sz="2000" b="1" dirty="0">
                <a:solidFill>
                  <a:srgbClr val="FF0000"/>
                </a:solidFill>
              </a:rPr>
              <a:t>La Normativa que emane del respectivo Organismo, tendrá directa aplicación, efecto inmediato y obligatoriedad en los Países Miembros a partir de la fecha de su publicación, a menos que señalen una fecha posterior,</a:t>
            </a:r>
            <a:r>
              <a:rPr lang="es-ES" sz="2000" dirty="0"/>
              <a:t> o bien cuando su texto disponga que requieren de incorporación previa al derecho interno, mediante acto expreso en el cual se aclarará la fecha de su entrada en vigor en cada País Miembro.</a:t>
            </a:r>
          </a:p>
          <a:p>
            <a:pPr marL="0" lvl="0" indent="0" algn="just" rtl="0">
              <a:spcBef>
                <a:spcPts val="1000"/>
              </a:spcBef>
              <a:spcAft>
                <a:spcPts val="0"/>
              </a:spcAft>
              <a:buSzPct val="79999"/>
              <a:buNone/>
            </a:pPr>
            <a:br>
              <a:rPr lang="es-ES" sz="2000" dirty="0"/>
            </a:br>
            <a:r>
              <a:rPr lang="es-ES" sz="2000" b="1" dirty="0"/>
              <a:t>Según lo establecido en el numeral 4 del Artículo 257 de la </a:t>
            </a:r>
            <a:r>
              <a:rPr lang="es-ES" sz="2000" b="1" u="sng" dirty="0">
                <a:solidFill>
                  <a:schemeClr val="hlink"/>
                </a:solidFill>
                <a:hlinkClick r:id="rId3"/>
              </a:rPr>
              <a:t>Constitución Política del Estado</a:t>
            </a:r>
            <a:r>
              <a:rPr lang="es-ES" sz="2000" b="1" dirty="0"/>
              <a:t>, concordante con el inciso d) del Parágrafo I del Artículo 42 de la </a:t>
            </a:r>
            <a:r>
              <a:rPr lang="es-ES" sz="2000" b="1" u="sng" dirty="0">
                <a:solidFill>
                  <a:schemeClr val="hlink"/>
                </a:solidFill>
                <a:hlinkClick r:id="rId4"/>
              </a:rPr>
              <a:t>Ley </a:t>
            </a:r>
            <a:r>
              <a:rPr lang="es-ES" sz="2000" b="1" u="sng" dirty="0" err="1">
                <a:solidFill>
                  <a:schemeClr val="hlink"/>
                </a:solidFill>
                <a:hlinkClick r:id="rId4"/>
              </a:rPr>
              <a:t>Nº</a:t>
            </a:r>
            <a:r>
              <a:rPr lang="es-ES" sz="2000" b="1" u="sng" dirty="0">
                <a:solidFill>
                  <a:schemeClr val="hlink"/>
                </a:solidFill>
                <a:hlinkClick r:id="rId4"/>
              </a:rPr>
              <a:t> 401</a:t>
            </a:r>
            <a:r>
              <a:rPr lang="es-ES" sz="2000" b="1" dirty="0"/>
              <a:t>, para que el Estado Plurinacional de Bolivia se incorpore a un Organismo Supranacional, se requerirá referendo popular vinculante previo a la ratificación del Tratado.</a:t>
            </a:r>
            <a:endParaRPr sz="2000" dirty="0"/>
          </a:p>
        </p:txBody>
      </p:sp>
      <p:pic>
        <p:nvPicPr>
          <p:cNvPr id="517" name="Google Shape;517;p60" descr="logo_horizontal"/>
          <p:cNvPicPr preferRelativeResize="0"/>
          <p:nvPr/>
        </p:nvPicPr>
        <p:blipFill rotWithShape="1">
          <a:blip r:embed="rId5">
            <a:alphaModFix/>
          </a:blip>
          <a:srcRect/>
          <a:stretch/>
        </p:blipFill>
        <p:spPr>
          <a:xfrm>
            <a:off x="0" y="10633"/>
            <a:ext cx="4657725" cy="1323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6E7A54-9892-4B43-BB0B-703DF59E7B35}"/>
              </a:ext>
            </a:extLst>
          </p:cNvPr>
          <p:cNvSpPr>
            <a:spLocks noGrp="1"/>
          </p:cNvSpPr>
          <p:nvPr>
            <p:ph type="title"/>
          </p:nvPr>
        </p:nvSpPr>
        <p:spPr/>
        <p:txBody>
          <a:bodyPr/>
          <a:lstStyle/>
          <a:p>
            <a:br>
              <a:rPr lang="es-ES" dirty="0"/>
            </a:br>
            <a:r>
              <a:rPr lang="es-ES" dirty="0"/>
              <a:t>1.- Zona o área de libre comercio </a:t>
            </a:r>
          </a:p>
        </p:txBody>
      </p:sp>
      <p:sp>
        <p:nvSpPr>
          <p:cNvPr id="3" name="Marcador de contenido 2">
            <a:extLst>
              <a:ext uri="{FF2B5EF4-FFF2-40B4-BE49-F238E27FC236}">
                <a16:creationId xmlns:a16="http://schemas.microsoft.com/office/drawing/2014/main" id="{A6B7539C-EB94-43AA-8CB8-5EF7DD7292EF}"/>
              </a:ext>
            </a:extLst>
          </p:cNvPr>
          <p:cNvSpPr>
            <a:spLocks noGrp="1"/>
          </p:cNvSpPr>
          <p:nvPr>
            <p:ph idx="1"/>
          </p:nvPr>
        </p:nvSpPr>
        <p:spPr/>
        <p:txBody>
          <a:bodyPr>
            <a:normAutofit/>
          </a:bodyPr>
          <a:lstStyle/>
          <a:p>
            <a:r>
              <a:rPr lang="es-ES" dirty="0"/>
              <a:t>Comprende la eliminación de barreras arancelarias y no arancelarias a las exportaciones e importaciones de bienes que son originarios de los Estados miembros del área, al tiempo que cada uno de ellos mantiene sus propios aranceles frente a terceros. </a:t>
            </a:r>
          </a:p>
          <a:p>
            <a:r>
              <a:rPr lang="es-ES" dirty="0"/>
              <a:t>El problema que se deriva de una zona de libre comercio es la necesidad de mantener controles fronterizos para los productos que procedan de países pertenecientes al área de libre comercio pero que hayan sido producidos total o parcialmente en el exterior; </a:t>
            </a:r>
          </a:p>
          <a:p>
            <a:r>
              <a:rPr lang="es-ES" dirty="0"/>
              <a:t>Para tratar de evitar el problema se establecen “reglas de origen” de los bienes que se importan, de manera de diferenciar la procedencia de un producto y permitir a las autoridades portuarias saber qué producto amerita recibir las ventajas arancelarias. </a:t>
            </a:r>
          </a:p>
        </p:txBody>
      </p:sp>
      <p:pic>
        <p:nvPicPr>
          <p:cNvPr id="4" name="1 Imagen" descr="logo_horizontal">
            <a:extLst>
              <a:ext uri="{FF2B5EF4-FFF2-40B4-BE49-F238E27FC236}">
                <a16:creationId xmlns:a16="http://schemas.microsoft.com/office/drawing/2014/main" id="{7B362F01-8178-4F66-B7D4-AD70492EFE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657725" cy="13239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971DA59D-B6E6-457A-A4FA-4156F02282AF}"/>
              </a:ext>
            </a:extLst>
          </p:cNvPr>
          <p:cNvSpPr>
            <a:spLocks noChangeArrowheads="1"/>
          </p:cNvSpPr>
          <p:nvPr/>
        </p:nvSpPr>
        <p:spPr bwMode="auto">
          <a:xfrm>
            <a:off x="8146241" y="385142"/>
            <a:ext cx="4120187" cy="630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s-ES" altLang="es-ES" sz="700" b="0" i="0" u="none" strike="noStrike" cap="none" normalizeH="0" baseline="0" dirty="0">
              <a:ln>
                <a:noFill/>
              </a:ln>
              <a:solidFill>
                <a:schemeClr val="tx1"/>
              </a:solidFill>
              <a:effectLst/>
              <a:latin typeface="Arial" panose="020B0604020202020204" pitchFamily="34" charset="0"/>
            </a:endParaRPr>
          </a:p>
          <a:p>
            <a:pPr algn="ctr"/>
            <a:endParaRPr lang="es-ES" sz="1400" dirty="0"/>
          </a:p>
          <a:p>
            <a:pPr algn="ctr"/>
            <a:endParaRPr lang="es-ES" sz="1400" dirty="0"/>
          </a:p>
        </p:txBody>
      </p:sp>
    </p:spTree>
    <p:extLst>
      <p:ext uri="{BB962C8B-B14F-4D97-AF65-F5344CB8AC3E}">
        <p14:creationId xmlns:p14="http://schemas.microsoft.com/office/powerpoint/2010/main" val="24724238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6" name="Google Shape;556;p65"/>
          <p:cNvSpPr txBox="1">
            <a:spLocks noGrp="1"/>
          </p:cNvSpPr>
          <p:nvPr>
            <p:ph idx="1"/>
          </p:nvPr>
        </p:nvSpPr>
        <p:spPr>
          <a:xfrm>
            <a:off x="677333" y="2160589"/>
            <a:ext cx="10026525" cy="3880773"/>
          </a:xfrm>
          <a:prstGeom prst="rect">
            <a:avLst/>
          </a:prstGeom>
          <a:noFill/>
          <a:ln>
            <a:noFill/>
          </a:ln>
        </p:spPr>
        <p:txBody>
          <a:bodyPr spcFirstLastPara="1" wrap="square" lIns="91425" tIns="45700" rIns="91425" bIns="45700" anchor="t" anchorCtr="0">
            <a:normAutofit fontScale="92500" lnSpcReduction="20000"/>
          </a:bodyPr>
          <a:lstStyle/>
          <a:p>
            <a:pPr marL="0" lvl="0" indent="0" algn="just" rtl="0">
              <a:spcBef>
                <a:spcPts val="0"/>
              </a:spcBef>
              <a:spcAft>
                <a:spcPts val="0"/>
              </a:spcAft>
              <a:buSzPct val="79999"/>
              <a:buNone/>
            </a:pPr>
            <a:r>
              <a:rPr lang="es-ES" b="1" dirty="0">
                <a:solidFill>
                  <a:srgbClr val="FF0000"/>
                </a:solidFill>
              </a:rPr>
              <a:t>CONSTITUCIÓN POLÍTICA DE COLOMBIA </a:t>
            </a:r>
            <a:endParaRPr b="1" dirty="0">
              <a:solidFill>
                <a:srgbClr val="FF0000"/>
              </a:solidFill>
            </a:endParaRPr>
          </a:p>
          <a:p>
            <a:pPr marL="342900" lvl="0" indent="-342900" algn="just" rtl="0">
              <a:spcBef>
                <a:spcPts val="1000"/>
              </a:spcBef>
              <a:spcAft>
                <a:spcPts val="0"/>
              </a:spcAft>
              <a:buSzPct val="79999"/>
              <a:buChar char="►"/>
            </a:pPr>
            <a:r>
              <a:rPr lang="es-ES" dirty="0"/>
              <a:t>Contempla dentro de su normativa aspectos que en general, favorecen la posibilidad de pertenecer a esquemas de integración y de formar parte de órganos supranacionales. </a:t>
            </a:r>
          </a:p>
          <a:p>
            <a:pPr marL="342900" lvl="0" indent="-342900" algn="just" rtl="0">
              <a:spcBef>
                <a:spcPts val="1000"/>
              </a:spcBef>
              <a:spcAft>
                <a:spcPts val="0"/>
              </a:spcAft>
              <a:buSzPct val="79999"/>
              <a:buChar char="►"/>
            </a:pPr>
            <a:r>
              <a:rPr lang="es-ES" dirty="0"/>
              <a:t>Ya en su preámbulo manifiesta que: "El pueblo de Colombia en ejercicio de su poder soberano..................... y comprometido a impulsar la integración de la comunidad latinoamericana decreta, sanciona y promulga la siguiente C.P.C.". </a:t>
            </a:r>
            <a:endParaRPr dirty="0"/>
          </a:p>
          <a:p>
            <a:pPr marL="342900" lvl="0" indent="-342900" algn="just" rtl="0">
              <a:spcBef>
                <a:spcPts val="1000"/>
              </a:spcBef>
              <a:spcAft>
                <a:spcPts val="0"/>
              </a:spcAft>
              <a:buSzPct val="79999"/>
              <a:buChar char="►"/>
            </a:pPr>
            <a:r>
              <a:rPr lang="es-ES" dirty="0"/>
              <a:t>Artículo 9 párrafo segundo orienta su política exterior: "hacia la integración latinoamericana y del Caribe", y en la primera parte señala: "Las relaciones exteriores del Estado se fundamentan en la soberanía nacional, en el respeto de la autodeterminación de los pueblos y en el reconocimiento de los principios del derecho internacional aceptados por Colombia".</a:t>
            </a:r>
            <a:endParaRPr dirty="0"/>
          </a:p>
          <a:p>
            <a:pPr marL="342900" lvl="0" indent="-342900" algn="just" rtl="0">
              <a:spcBef>
                <a:spcPts val="1000"/>
              </a:spcBef>
              <a:spcAft>
                <a:spcPts val="0"/>
              </a:spcAft>
              <a:buSzPct val="79999"/>
              <a:buChar char="►"/>
            </a:pPr>
            <a:r>
              <a:rPr lang="es-ES" dirty="0"/>
              <a:t>Artículo 150 (Funciones del Congreso) numeral 16: "Aprobar e improbar los tratados que el Gobierno celebre con otros Estados o con entidades de derecho internacional. Por medio de dichos tratados podrá el Estado, sobre bases de equidad, reciprocidad y conveniencia nacional, </a:t>
            </a:r>
            <a:r>
              <a:rPr lang="es-ES" dirty="0">
                <a:solidFill>
                  <a:srgbClr val="FF0000"/>
                </a:solidFill>
              </a:rPr>
              <a:t>transferir parcialmente determinadas atribuciones que tengan por objeto consolidar la integración económica con otros Estados</a:t>
            </a:r>
            <a:r>
              <a:rPr lang="es-ES" dirty="0"/>
              <a:t>".</a:t>
            </a:r>
            <a:endParaRPr dirty="0"/>
          </a:p>
        </p:txBody>
      </p:sp>
      <p:pic>
        <p:nvPicPr>
          <p:cNvPr id="557" name="Google Shape;557;p65"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6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endParaRPr/>
          </a:p>
        </p:txBody>
      </p:sp>
      <p:sp>
        <p:nvSpPr>
          <p:cNvPr id="564" name="Google Shape;564;p66"/>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spcBef>
                <a:spcPts val="0"/>
              </a:spcBef>
              <a:spcAft>
                <a:spcPts val="0"/>
              </a:spcAft>
              <a:buSzPct val="79999"/>
              <a:buNone/>
            </a:pPr>
            <a:r>
              <a:rPr lang="es-ES" dirty="0">
                <a:solidFill>
                  <a:srgbClr val="FF0000"/>
                </a:solidFill>
              </a:rPr>
              <a:t>CONSTITUCIÓN DE ECUADOR</a:t>
            </a:r>
            <a:endParaRPr dirty="0">
              <a:solidFill>
                <a:srgbClr val="FF0000"/>
              </a:solidFill>
            </a:endParaRPr>
          </a:p>
          <a:p>
            <a:pPr marL="0" lvl="0" indent="0" algn="l" rtl="0">
              <a:spcBef>
                <a:spcPts val="1000"/>
              </a:spcBef>
              <a:spcAft>
                <a:spcPts val="0"/>
              </a:spcAft>
              <a:buSzPct val="79999"/>
              <a:buNone/>
            </a:pPr>
            <a:r>
              <a:rPr lang="es-ES" dirty="0"/>
              <a:t>Art. 276.- El régimen de desarrollo tendrá los siguientes objetivos: </a:t>
            </a:r>
            <a:endParaRPr dirty="0"/>
          </a:p>
          <a:p>
            <a:pPr marL="342900" lvl="0" indent="-342900" algn="l" rtl="0">
              <a:spcBef>
                <a:spcPts val="1000"/>
              </a:spcBef>
              <a:spcAft>
                <a:spcPts val="0"/>
              </a:spcAft>
              <a:buSzPct val="79999"/>
              <a:buChar char="►"/>
            </a:pPr>
            <a:r>
              <a:rPr lang="es-ES" dirty="0"/>
              <a:t>5. Garantizar la soberanía nacional, promover la integración latinoamericana e impulsar una inserción estratégica en el contexto internacional, que contribuya a la paz y a un sistema democrático y equitativo mundial.</a:t>
            </a:r>
            <a:endParaRPr dirty="0"/>
          </a:p>
          <a:p>
            <a:pPr marL="0" lvl="0" indent="0" algn="l" rtl="0">
              <a:spcBef>
                <a:spcPts val="1000"/>
              </a:spcBef>
              <a:spcAft>
                <a:spcPts val="0"/>
              </a:spcAft>
              <a:buSzPct val="79999"/>
              <a:buNone/>
            </a:pPr>
            <a:r>
              <a:rPr lang="es-ES" dirty="0"/>
              <a:t>Art. 419.- La ratificación o denuncia de los tratados internacionales requerirá la aprobación previa de la Asamblea Nacional en los casos que:</a:t>
            </a:r>
            <a:endParaRPr dirty="0"/>
          </a:p>
          <a:p>
            <a:pPr marL="342900" lvl="0" indent="-342900" algn="l" rtl="0">
              <a:spcBef>
                <a:spcPts val="1000"/>
              </a:spcBef>
              <a:spcAft>
                <a:spcPts val="0"/>
              </a:spcAft>
              <a:buSzPct val="79999"/>
              <a:buChar char="►"/>
            </a:pPr>
            <a:r>
              <a:rPr lang="es-ES" dirty="0">
                <a:solidFill>
                  <a:srgbClr val="FF0000"/>
                </a:solidFill>
              </a:rPr>
              <a:t>6. Comprometan al país en acuerdos de integración y de comercio. </a:t>
            </a:r>
            <a:endParaRPr dirty="0">
              <a:solidFill>
                <a:srgbClr val="FF0000"/>
              </a:solidFill>
            </a:endParaRPr>
          </a:p>
          <a:p>
            <a:pPr marL="342900" lvl="0" indent="-342900" algn="l" rtl="0">
              <a:spcBef>
                <a:spcPts val="1000"/>
              </a:spcBef>
              <a:spcAft>
                <a:spcPts val="0"/>
              </a:spcAft>
              <a:buSzPct val="79999"/>
              <a:buChar char="►"/>
            </a:pPr>
            <a:r>
              <a:rPr lang="es-ES" dirty="0">
                <a:solidFill>
                  <a:srgbClr val="FF0000"/>
                </a:solidFill>
              </a:rPr>
              <a:t>7. Atribuyan competencias propias del orden jurídico interno a un organismo internacional o supranacional. </a:t>
            </a:r>
            <a:endParaRPr dirty="0">
              <a:solidFill>
                <a:srgbClr val="FF0000"/>
              </a:solidFill>
            </a:endParaRPr>
          </a:p>
          <a:p>
            <a:pPr marL="342900" lvl="0" indent="-342900" algn="l" rtl="0">
              <a:spcBef>
                <a:spcPts val="1000"/>
              </a:spcBef>
              <a:spcAft>
                <a:spcPts val="0"/>
              </a:spcAft>
              <a:buSzPct val="79999"/>
              <a:buChar char="►"/>
            </a:pPr>
            <a:r>
              <a:rPr lang="es-ES" dirty="0"/>
              <a:t>La ratificación de tratados se </a:t>
            </a:r>
            <a:r>
              <a:rPr lang="es-ES" dirty="0">
                <a:solidFill>
                  <a:srgbClr val="FF0000"/>
                </a:solidFill>
              </a:rPr>
              <a:t>podrá solicitar por referéndum</a:t>
            </a:r>
            <a:r>
              <a:rPr lang="es-ES" dirty="0"/>
              <a:t>, por iniciativa ciudadana o por la Presidenta o Presidente de la República. La denuncia de un tratado aprobado corresponderá a la Presidenta o Presidente de la República. En caso de denuncia de un tratado aprobado por la ciudadanía en referéndum se requerirá el mismo procedimiento que lo aprobó.</a:t>
            </a:r>
            <a:endParaRPr dirty="0"/>
          </a:p>
        </p:txBody>
      </p:sp>
      <p:pic>
        <p:nvPicPr>
          <p:cNvPr id="565" name="Google Shape;565;p66"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6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endParaRPr/>
          </a:p>
        </p:txBody>
      </p:sp>
      <p:sp>
        <p:nvSpPr>
          <p:cNvPr id="572" name="Google Shape;572;p67"/>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40"/>
              <a:buNone/>
            </a:pPr>
            <a:r>
              <a:rPr lang="es-ES" dirty="0">
                <a:solidFill>
                  <a:srgbClr val="FF0000"/>
                </a:solidFill>
              </a:rPr>
              <a:t>CONSTITUCIÓN DEL PERÚ</a:t>
            </a:r>
            <a:endParaRPr dirty="0">
              <a:solidFill>
                <a:srgbClr val="FF0000"/>
              </a:solidFill>
            </a:endParaRPr>
          </a:p>
          <a:p>
            <a:pPr marL="0" lvl="0" indent="0" algn="l" rtl="0">
              <a:spcBef>
                <a:spcPts val="1000"/>
              </a:spcBef>
              <a:spcAft>
                <a:spcPts val="0"/>
              </a:spcAft>
              <a:buSzPts val="1440"/>
              <a:buNone/>
            </a:pPr>
            <a:r>
              <a:rPr lang="es-ES" dirty="0"/>
              <a:t>Art. 44 son “deberes del Estado garantizar la plena vigencia de los derechos humanos, promover el bienestar general, la integración, particularmente latinoamericana, así como el desarrollo y la cohesión de las zonas fronterizas”. </a:t>
            </a:r>
            <a:endParaRPr dirty="0"/>
          </a:p>
          <a:p>
            <a:pPr marL="0" lvl="0" indent="0" algn="l" rtl="0">
              <a:spcBef>
                <a:spcPts val="1000"/>
              </a:spcBef>
              <a:spcAft>
                <a:spcPts val="0"/>
              </a:spcAft>
              <a:buSzPts val="1440"/>
              <a:buNone/>
            </a:pPr>
            <a:r>
              <a:rPr lang="es-ES" dirty="0"/>
              <a:t>Art. 55: especifica que los tratados celebrados por el Estado y en vigor forman parte del derecho nacional. En el artículo de los deberes del Estado se concibe la necesidad de que la política exterior promueva la integración, en especial la latinoamericana. </a:t>
            </a:r>
            <a:endParaRPr dirty="0"/>
          </a:p>
          <a:p>
            <a:pPr marL="0" lvl="0" indent="0" algn="l" rtl="0">
              <a:spcBef>
                <a:spcPts val="1000"/>
              </a:spcBef>
              <a:spcAft>
                <a:spcPts val="0"/>
              </a:spcAft>
              <a:buSzPts val="1440"/>
              <a:buNone/>
            </a:pPr>
            <a:r>
              <a:rPr lang="es-ES" dirty="0"/>
              <a:t>En adición, los arts. 56.2 y 57 disponen de forma específica que </a:t>
            </a:r>
            <a:r>
              <a:rPr lang="es-ES" dirty="0">
                <a:solidFill>
                  <a:srgbClr val="FF0000"/>
                </a:solidFill>
              </a:rPr>
              <a:t>“todos aquellos tratados que contemplen la cesión de soberanía tendrán que ser ratificados por el Congreso de la República</a:t>
            </a:r>
            <a:r>
              <a:rPr lang="es-ES" dirty="0"/>
              <a:t>.”</a:t>
            </a:r>
            <a:endParaRPr dirty="0"/>
          </a:p>
        </p:txBody>
      </p:sp>
      <p:pic>
        <p:nvPicPr>
          <p:cNvPr id="573" name="Google Shape;573;p67"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68"/>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40"/>
              <a:buNone/>
            </a:pPr>
            <a:r>
              <a:rPr lang="es-ES" dirty="0"/>
              <a:t>TODOS LOS PAÍSES DE LA CAN CONTEMPLAN EN SUS CONSTITUCIONES LA POSIBILIDAD DE PERTENECER A PROCESOS DE INTEGRACIÓN QUE GENERAN DERECHO COMUNITARIO</a:t>
            </a:r>
            <a:endParaRPr dirty="0"/>
          </a:p>
          <a:p>
            <a:pPr marL="742950" lvl="1" indent="-285750" algn="l" rtl="0">
              <a:spcBef>
                <a:spcPts val="1000"/>
              </a:spcBef>
              <a:spcAft>
                <a:spcPts val="0"/>
              </a:spcAft>
              <a:buSzPts val="1280"/>
              <a:buChar char="►"/>
            </a:pPr>
            <a:r>
              <a:rPr lang="es-ES" dirty="0"/>
              <a:t>Perú Colombia y Ecuador previa ratificación del Congreso</a:t>
            </a:r>
            <a:endParaRPr dirty="0"/>
          </a:p>
          <a:p>
            <a:pPr marL="742950" lvl="1" indent="-285750" algn="l" rtl="0">
              <a:spcBef>
                <a:spcPts val="1000"/>
              </a:spcBef>
              <a:spcAft>
                <a:spcPts val="0"/>
              </a:spcAft>
              <a:buSzPts val="1280"/>
              <a:buChar char="►"/>
            </a:pPr>
            <a:r>
              <a:rPr lang="es-ES" dirty="0"/>
              <a:t>Bolivia, previo Referendo (Ecuador si se solicita el Referendo)</a:t>
            </a:r>
            <a:endParaRPr dirty="0"/>
          </a:p>
        </p:txBody>
      </p:sp>
      <p:pic>
        <p:nvPicPr>
          <p:cNvPr id="580" name="Google Shape;580;p68"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69"/>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SzPts val="1440"/>
              <a:buChar char="►"/>
            </a:pPr>
            <a:r>
              <a:rPr lang="es-ES"/>
              <a:t>CONSTITUCIÓN DE LA REPÚBLICA ARGENTINA Al tiempo de la firma del tratado constitutivo del MERCOSUR, Argentina era el único de los cuatro Estados parte que no contemplaba en su ordenamiento interno la posibilidad de un acuerdo de integración. Fue la reforma de 1994, con la incorporación del artículo 75, inc. 24 y del 124, la que instituyó el regionalismo. </a:t>
            </a:r>
            <a:endParaRPr/>
          </a:p>
          <a:p>
            <a:pPr marL="342900" lvl="0" indent="-342900" algn="l" rtl="0">
              <a:spcBef>
                <a:spcPts val="1000"/>
              </a:spcBef>
              <a:spcAft>
                <a:spcPts val="0"/>
              </a:spcAft>
              <a:buSzPts val="1440"/>
              <a:buChar char="►"/>
            </a:pPr>
            <a:r>
              <a:rPr lang="es-ES"/>
              <a:t>Se introdujo, como nueva competencia del Congreso, la posibilidad de </a:t>
            </a:r>
            <a:r>
              <a:rPr lang="es-ES" b="1">
                <a:solidFill>
                  <a:srgbClr val="FF0000"/>
                </a:solidFill>
              </a:rPr>
              <a:t>aprobación de tratados de integración con delegación de competencias a organizaciones supraestatales.</a:t>
            </a:r>
            <a:r>
              <a:rPr lang="es-ES"/>
              <a:t> Como nada se aclaró respecto a su contenido, se entendió que abarcaba las diversas modalidades, como por ejemplo, económico, político, social y cultural. </a:t>
            </a:r>
            <a:endParaRPr/>
          </a:p>
          <a:p>
            <a:pPr marL="342900" lvl="0" indent="-342900" algn="l" rtl="0">
              <a:spcBef>
                <a:spcPts val="1000"/>
              </a:spcBef>
              <a:spcAft>
                <a:spcPts val="0"/>
              </a:spcAft>
              <a:buSzPts val="1440"/>
              <a:buChar char="►"/>
            </a:pPr>
            <a:r>
              <a:rPr lang="es-ES"/>
              <a:t>Otra de las características por las que se destacó este ordenamiento, es por haber sido el único en hacer mención al valor y la fuerza de estos instrumentos internacionales.</a:t>
            </a:r>
            <a:endParaRPr/>
          </a:p>
        </p:txBody>
      </p:sp>
      <p:pic>
        <p:nvPicPr>
          <p:cNvPr id="587" name="Google Shape;587;p69"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7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endParaRPr/>
          </a:p>
        </p:txBody>
      </p:sp>
      <p:sp>
        <p:nvSpPr>
          <p:cNvPr id="594" name="Google Shape;594;p70"/>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40"/>
              <a:buNone/>
            </a:pPr>
            <a:r>
              <a:rPr lang="es-ES" b="1" dirty="0">
                <a:solidFill>
                  <a:srgbClr val="FF0000"/>
                </a:solidFill>
              </a:rPr>
              <a:t>CONSTITUCIÓN DE LA REPÚBLICA DEL PARAGUAY </a:t>
            </a:r>
            <a:endParaRPr b="1" dirty="0">
              <a:solidFill>
                <a:srgbClr val="FF0000"/>
              </a:solidFill>
            </a:endParaRPr>
          </a:p>
          <a:p>
            <a:pPr marL="342900" lvl="0" indent="-342900" algn="l" rtl="0">
              <a:spcBef>
                <a:spcPts val="1000"/>
              </a:spcBef>
              <a:spcAft>
                <a:spcPts val="0"/>
              </a:spcAft>
              <a:buSzPts val="1440"/>
              <a:buChar char="►"/>
            </a:pPr>
            <a:r>
              <a:rPr lang="es-ES" dirty="0"/>
              <a:t>Refiere expresamente a la </a:t>
            </a:r>
            <a:r>
              <a:rPr lang="es-ES" b="1" dirty="0">
                <a:solidFill>
                  <a:srgbClr val="FF0000"/>
                </a:solidFill>
              </a:rPr>
              <a:t>admisión de un orden jurídico internacional</a:t>
            </a:r>
            <a:r>
              <a:rPr lang="es-ES" dirty="0"/>
              <a:t> y la que dedica mayor cantidad de artículos a las relaciones exteriores.</a:t>
            </a:r>
          </a:p>
          <a:p>
            <a:pPr marL="342900" lvl="0" indent="-342900" algn="l" rtl="0">
              <a:spcBef>
                <a:spcPts val="1000"/>
              </a:spcBef>
              <a:spcAft>
                <a:spcPts val="0"/>
              </a:spcAft>
              <a:buSzPts val="1440"/>
              <a:buChar char="►"/>
            </a:pPr>
            <a:r>
              <a:rPr lang="es-ES" b="1" dirty="0"/>
              <a:t>Ninguno de ellos hace mención directa a organizaciones supranacionales ni a la transmisión parcial del ejercicio de la soberanía. </a:t>
            </a:r>
            <a:endParaRPr b="1" dirty="0"/>
          </a:p>
          <a:p>
            <a:pPr marL="342900" lvl="0" indent="-251459" algn="l" rtl="0">
              <a:spcBef>
                <a:spcPts val="1000"/>
              </a:spcBef>
              <a:spcAft>
                <a:spcPts val="0"/>
              </a:spcAft>
              <a:buSzPts val="1440"/>
              <a:buNone/>
            </a:pPr>
            <a:endParaRPr dirty="0"/>
          </a:p>
        </p:txBody>
      </p:sp>
      <p:pic>
        <p:nvPicPr>
          <p:cNvPr id="595" name="Google Shape;595;p70" descr="logo_horizontal"/>
          <p:cNvPicPr preferRelativeResize="0"/>
          <p:nvPr/>
        </p:nvPicPr>
        <p:blipFill rotWithShape="1">
          <a:blip r:embed="rId3">
            <a:alphaModFix/>
          </a:blip>
          <a:srcRect/>
          <a:stretch/>
        </p:blipFill>
        <p:spPr>
          <a:xfrm>
            <a:off x="0" y="31899"/>
            <a:ext cx="4657725" cy="13239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7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endParaRPr/>
          </a:p>
        </p:txBody>
      </p:sp>
      <p:sp>
        <p:nvSpPr>
          <p:cNvPr id="602" name="Google Shape;602;p71"/>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40"/>
              <a:buNone/>
            </a:pPr>
            <a:r>
              <a:rPr lang="es-ES" b="1" dirty="0">
                <a:solidFill>
                  <a:srgbClr val="FF0000"/>
                </a:solidFill>
              </a:rPr>
              <a:t>CONSTITUCIÓN DE LA REPÚBLICA ORIENTAL DEL URUGUAY </a:t>
            </a:r>
            <a:endParaRPr b="1" dirty="0">
              <a:solidFill>
                <a:srgbClr val="FF0000"/>
              </a:solidFill>
            </a:endParaRPr>
          </a:p>
          <a:p>
            <a:pPr marL="342900" lvl="0" indent="-342900" algn="l" rtl="0">
              <a:spcBef>
                <a:spcPts val="1000"/>
              </a:spcBef>
              <a:spcAft>
                <a:spcPts val="0"/>
              </a:spcAft>
              <a:buSzPts val="1440"/>
              <a:buChar char="►"/>
            </a:pPr>
            <a:r>
              <a:rPr lang="es-ES" dirty="0"/>
              <a:t>No hace mención expresa a orden comunitario o supranacional; de hecho, resalta el criterio de “</a:t>
            </a:r>
            <a:r>
              <a:rPr lang="es-ES" b="1" dirty="0">
                <a:solidFill>
                  <a:srgbClr val="FF0000"/>
                </a:solidFill>
              </a:rPr>
              <a:t>exclusividad nacional</a:t>
            </a:r>
            <a:r>
              <a:rPr lang="es-ES" dirty="0"/>
              <a:t>” para imponer leyes en el territorio y al definir la integración latinoamericana lo hace a modo de objetivo “a procurar” y solo respecto a lo económico, lo social y los servicios públicos. </a:t>
            </a:r>
            <a:endParaRPr dirty="0"/>
          </a:p>
        </p:txBody>
      </p:sp>
      <p:pic>
        <p:nvPicPr>
          <p:cNvPr id="603" name="Google Shape;603;p71"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7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endParaRPr/>
          </a:p>
        </p:txBody>
      </p:sp>
      <p:sp>
        <p:nvSpPr>
          <p:cNvPr id="610" name="Google Shape;610;p72"/>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40"/>
              <a:buNone/>
            </a:pPr>
            <a:r>
              <a:rPr lang="es-ES" b="1" dirty="0">
                <a:solidFill>
                  <a:srgbClr val="FF0000"/>
                </a:solidFill>
              </a:rPr>
              <a:t>CONSTITUCIÓN DE LA REPÚBLICA FEDERATIVA DEL BRASIL </a:t>
            </a:r>
            <a:endParaRPr b="1" dirty="0">
              <a:solidFill>
                <a:srgbClr val="FF0000"/>
              </a:solidFill>
            </a:endParaRPr>
          </a:p>
          <a:p>
            <a:pPr marL="342900" lvl="0" indent="-342900" algn="l" rtl="0">
              <a:spcBef>
                <a:spcPts val="1000"/>
              </a:spcBef>
              <a:spcAft>
                <a:spcPts val="0"/>
              </a:spcAft>
              <a:buSzPts val="1440"/>
              <a:buChar char="►"/>
            </a:pPr>
            <a:r>
              <a:rPr lang="es-ES" dirty="0"/>
              <a:t>Se presenta como la más restrictiva dentro del ámbito regional ya que, directamente, omite toda mención a las relaciones entre Derecho Internacional y Derecho Interno. </a:t>
            </a:r>
            <a:endParaRPr dirty="0"/>
          </a:p>
          <a:p>
            <a:pPr marL="342900" lvl="0" indent="-342900" algn="l" rtl="0">
              <a:spcBef>
                <a:spcPts val="1000"/>
              </a:spcBef>
              <a:spcAft>
                <a:spcPts val="0"/>
              </a:spcAft>
              <a:buSzPts val="1440"/>
              <a:buChar char="►"/>
            </a:pPr>
            <a:r>
              <a:rPr lang="es-ES" dirty="0"/>
              <a:t>Se refiere a la integración de un modo aún menos comprometido que Uruguay, en el sentido de que se </a:t>
            </a:r>
            <a:r>
              <a:rPr lang="es-ES" b="1" dirty="0">
                <a:solidFill>
                  <a:srgbClr val="FF0000"/>
                </a:solidFill>
              </a:rPr>
              <a:t>“buscará”</a:t>
            </a:r>
            <a:r>
              <a:rPr lang="es-ES" dirty="0"/>
              <a:t>, sin generar, de esta forma, compromiso alguno.</a:t>
            </a:r>
            <a:endParaRPr dirty="0"/>
          </a:p>
        </p:txBody>
      </p:sp>
      <p:pic>
        <p:nvPicPr>
          <p:cNvPr id="611" name="Google Shape;611;p72"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7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endParaRPr/>
          </a:p>
        </p:txBody>
      </p:sp>
      <p:sp>
        <p:nvSpPr>
          <p:cNvPr id="618" name="Google Shape;618;p73"/>
          <p:cNvSpPr txBox="1">
            <a:spLocks noGrp="1"/>
          </p:cNvSpPr>
          <p:nvPr>
            <p:ph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440"/>
              <a:buNone/>
            </a:pPr>
            <a:r>
              <a:rPr lang="es-ES" b="1" dirty="0">
                <a:solidFill>
                  <a:srgbClr val="FF0000"/>
                </a:solidFill>
              </a:rPr>
              <a:t>No todos los países del MERCOSUR cuentan con disposiciones constitucionales que permitan la cesión de competencias a Organismos Internacionales.</a:t>
            </a:r>
            <a:endParaRPr b="1" dirty="0">
              <a:solidFill>
                <a:srgbClr val="FF0000"/>
              </a:solidFill>
            </a:endParaRPr>
          </a:p>
        </p:txBody>
      </p:sp>
      <p:pic>
        <p:nvPicPr>
          <p:cNvPr id="619" name="Google Shape;619;p73" descr="logo_horizontal"/>
          <p:cNvPicPr preferRelativeResize="0"/>
          <p:nvPr/>
        </p:nvPicPr>
        <p:blipFill rotWithShape="1">
          <a:blip r:embed="rId3">
            <a:alphaModFix/>
          </a:blip>
          <a:srcRect/>
          <a:stretch/>
        </p:blipFill>
        <p:spPr>
          <a:xfrm>
            <a:off x="0" y="10633"/>
            <a:ext cx="4657725" cy="13239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1CF19CE1-A7A6-A63B-F57E-081EC827621B}"/>
              </a:ext>
            </a:extLst>
          </p:cNvPr>
          <p:cNvSpPr>
            <a:spLocks noGrp="1"/>
          </p:cNvSpPr>
          <p:nvPr>
            <p:ph idx="1"/>
          </p:nvPr>
        </p:nvSpPr>
        <p:spPr/>
        <p:txBody>
          <a:bodyPr>
            <a:normAutofit/>
          </a:bodyPr>
          <a:lstStyle/>
          <a:p>
            <a:pPr marL="0" indent="0">
              <a:buNone/>
            </a:pPr>
            <a:r>
              <a:rPr lang="es-MX" dirty="0"/>
              <a:t>Cuestionario: </a:t>
            </a:r>
          </a:p>
          <a:p>
            <a:pPr marL="0" indent="0">
              <a:buNone/>
            </a:pPr>
            <a:endParaRPr lang="es-MX" dirty="0"/>
          </a:p>
          <a:p>
            <a:pPr marL="0" indent="0">
              <a:buNone/>
            </a:pPr>
            <a:r>
              <a:rPr lang="es-MX" dirty="0"/>
              <a:t>https://forms.gle/snKJwDUPcyNu6srA9</a:t>
            </a:r>
          </a:p>
          <a:p>
            <a:endParaRPr lang="es-BO" dirty="0"/>
          </a:p>
        </p:txBody>
      </p:sp>
      <p:pic>
        <p:nvPicPr>
          <p:cNvPr id="4" name="Google Shape;619;p73" descr="logo_horizontal">
            <a:extLst>
              <a:ext uri="{FF2B5EF4-FFF2-40B4-BE49-F238E27FC236}">
                <a16:creationId xmlns:a16="http://schemas.microsoft.com/office/drawing/2014/main" id="{28C01FD0-6033-0AD1-CA17-FE41436673D7}"/>
              </a:ext>
            </a:extLst>
          </p:cNvPr>
          <p:cNvPicPr preferRelativeResize="0"/>
          <p:nvPr/>
        </p:nvPicPr>
        <p:blipFill rotWithShape="1">
          <a:blip r:embed="rId2">
            <a:alphaModFix/>
          </a:blip>
          <a:srcRect/>
          <a:stretch/>
        </p:blipFill>
        <p:spPr>
          <a:xfrm>
            <a:off x="0" y="10633"/>
            <a:ext cx="4657725" cy="1323975"/>
          </a:xfrm>
          <a:prstGeom prst="rect">
            <a:avLst/>
          </a:prstGeom>
          <a:noFill/>
          <a:ln>
            <a:noFill/>
          </a:ln>
        </p:spPr>
      </p:pic>
    </p:spTree>
    <p:extLst>
      <p:ext uri="{BB962C8B-B14F-4D97-AF65-F5344CB8AC3E}">
        <p14:creationId xmlns:p14="http://schemas.microsoft.com/office/powerpoint/2010/main" val="2715860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495A90-C6F0-DAC2-90A8-56E425D112D4}"/>
              </a:ext>
            </a:extLst>
          </p:cNvPr>
          <p:cNvSpPr>
            <a:spLocks noGrp="1"/>
          </p:cNvSpPr>
          <p:nvPr>
            <p:ph type="title"/>
          </p:nvPr>
        </p:nvSpPr>
        <p:spPr/>
        <p:txBody>
          <a:bodyPr/>
          <a:lstStyle/>
          <a:p>
            <a:endParaRPr lang="es-ES"/>
          </a:p>
        </p:txBody>
      </p:sp>
      <p:sp>
        <p:nvSpPr>
          <p:cNvPr id="3" name="Marcador de texto 2">
            <a:extLst>
              <a:ext uri="{FF2B5EF4-FFF2-40B4-BE49-F238E27FC236}">
                <a16:creationId xmlns:a16="http://schemas.microsoft.com/office/drawing/2014/main" id="{CD23BAAA-4317-9FB1-9BB5-776D696B667F}"/>
              </a:ext>
            </a:extLst>
          </p:cNvPr>
          <p:cNvSpPr>
            <a:spLocks noGrp="1"/>
          </p:cNvSpPr>
          <p:nvPr>
            <p:ph type="body" idx="1"/>
          </p:nvPr>
        </p:nvSpPr>
        <p:spPr/>
        <p:txBody>
          <a:bodyPr/>
          <a:lstStyle/>
          <a:p>
            <a:endParaRPr lang="es-ES"/>
          </a:p>
        </p:txBody>
      </p:sp>
      <p:pic>
        <p:nvPicPr>
          <p:cNvPr id="5" name="Google Shape;227;gf52bec4302_0_90">
            <a:extLst>
              <a:ext uri="{FF2B5EF4-FFF2-40B4-BE49-F238E27FC236}">
                <a16:creationId xmlns:a16="http://schemas.microsoft.com/office/drawing/2014/main" id="{D0944EC9-CD05-C07C-592C-2FF84F101194}"/>
              </a:ext>
            </a:extLst>
          </p:cNvPr>
          <p:cNvPicPr preferRelativeResize="0"/>
          <p:nvPr/>
        </p:nvPicPr>
        <p:blipFill rotWithShape="1">
          <a:blip r:embed="rId2">
            <a:alphaModFix/>
          </a:blip>
          <a:srcRect l="11668" t="5904" b="50000"/>
          <a:stretch/>
        </p:blipFill>
        <p:spPr>
          <a:xfrm>
            <a:off x="0" y="0"/>
            <a:ext cx="12192000" cy="6857999"/>
          </a:xfrm>
          <a:prstGeom prst="rect">
            <a:avLst/>
          </a:prstGeom>
          <a:noFill/>
          <a:ln>
            <a:noFill/>
          </a:ln>
        </p:spPr>
      </p:pic>
      <p:sp>
        <p:nvSpPr>
          <p:cNvPr id="6" name="Google Shape;229;gf52bec4302_0_90">
            <a:extLst>
              <a:ext uri="{FF2B5EF4-FFF2-40B4-BE49-F238E27FC236}">
                <a16:creationId xmlns:a16="http://schemas.microsoft.com/office/drawing/2014/main" id="{A7E97D7B-50A0-2E8E-2986-5A487C8F6426}"/>
              </a:ext>
            </a:extLst>
          </p:cNvPr>
          <p:cNvSpPr txBox="1"/>
          <p:nvPr/>
        </p:nvSpPr>
        <p:spPr>
          <a:xfrm>
            <a:off x="645170" y="560643"/>
            <a:ext cx="1840122" cy="80018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s-UY" sz="4000" b="0" i="1" u="none" strike="noStrike" cap="none" dirty="0">
                <a:solidFill>
                  <a:srgbClr val="FF0000"/>
                </a:solidFill>
                <a:latin typeface="Proxima Nova"/>
                <a:ea typeface="Proxima Nova"/>
                <a:cs typeface="Proxima Nova"/>
                <a:sym typeface="Proxima Nova"/>
              </a:rPr>
              <a:t>1995</a:t>
            </a:r>
            <a:endParaRPr sz="1000" b="0" i="1" u="none" strike="noStrike" cap="none" dirty="0">
              <a:solidFill>
                <a:srgbClr val="FF0000"/>
              </a:solidFill>
              <a:latin typeface="Proxima Nova"/>
              <a:ea typeface="Proxima Nova"/>
              <a:cs typeface="Proxima Nova"/>
              <a:sym typeface="Proxima Nova"/>
            </a:endParaRPr>
          </a:p>
        </p:txBody>
      </p:sp>
    </p:spTree>
    <p:extLst>
      <p:ext uri="{BB962C8B-B14F-4D97-AF65-F5344CB8AC3E}">
        <p14:creationId xmlns:p14="http://schemas.microsoft.com/office/powerpoint/2010/main" val="3198970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226;gf52bec4302_0_90">
            <a:extLst>
              <a:ext uri="{FF2B5EF4-FFF2-40B4-BE49-F238E27FC236}">
                <a16:creationId xmlns:a16="http://schemas.microsoft.com/office/drawing/2014/main" id="{50FA6F47-95CA-D0E3-0831-4B3DFCB51029}"/>
              </a:ext>
            </a:extLst>
          </p:cNvPr>
          <p:cNvPicPr preferRelativeResize="0"/>
          <p:nvPr/>
        </p:nvPicPr>
        <p:blipFill rotWithShape="1">
          <a:blip r:embed="rId2">
            <a:alphaModFix/>
          </a:blip>
          <a:srcRect l="12539" t="50000" r="14173" b="5903"/>
          <a:stretch/>
        </p:blipFill>
        <p:spPr>
          <a:xfrm>
            <a:off x="0" y="0"/>
            <a:ext cx="12192000" cy="6858000"/>
          </a:xfrm>
          <a:prstGeom prst="rect">
            <a:avLst/>
          </a:prstGeom>
          <a:noFill/>
          <a:ln>
            <a:noFill/>
          </a:ln>
        </p:spPr>
      </p:pic>
      <p:sp>
        <p:nvSpPr>
          <p:cNvPr id="5" name="Google Shape;229;gf52bec4302_0_90">
            <a:extLst>
              <a:ext uri="{FF2B5EF4-FFF2-40B4-BE49-F238E27FC236}">
                <a16:creationId xmlns:a16="http://schemas.microsoft.com/office/drawing/2014/main" id="{042C6ACC-C93A-C68E-109B-20DD013AA745}"/>
              </a:ext>
            </a:extLst>
          </p:cNvPr>
          <p:cNvSpPr txBox="1"/>
          <p:nvPr/>
        </p:nvSpPr>
        <p:spPr>
          <a:xfrm>
            <a:off x="645170" y="560643"/>
            <a:ext cx="1840122" cy="800189"/>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s-UY" sz="4000" b="0" i="1" u="none" strike="noStrike" cap="none" dirty="0">
                <a:solidFill>
                  <a:srgbClr val="FF0000"/>
                </a:solidFill>
                <a:latin typeface="Proxima Nova"/>
                <a:ea typeface="Proxima Nova"/>
                <a:cs typeface="Proxima Nova"/>
                <a:sym typeface="Proxima Nova"/>
              </a:rPr>
              <a:t>Hoy</a:t>
            </a:r>
            <a:endParaRPr sz="1000" b="0" i="1" u="none" strike="noStrike" cap="none" dirty="0">
              <a:solidFill>
                <a:srgbClr val="FF0000"/>
              </a:solidFill>
              <a:latin typeface="Proxima Nova"/>
              <a:ea typeface="Proxima Nova"/>
              <a:cs typeface="Proxima Nova"/>
              <a:sym typeface="Proxima Nova"/>
            </a:endParaRPr>
          </a:p>
        </p:txBody>
      </p:sp>
    </p:spTree>
    <p:extLst>
      <p:ext uri="{BB962C8B-B14F-4D97-AF65-F5344CB8AC3E}">
        <p14:creationId xmlns:p14="http://schemas.microsoft.com/office/powerpoint/2010/main" val="643867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672895B-C391-4845-A4DF-456A83B50C07}"/>
              </a:ext>
            </a:extLst>
          </p:cNvPr>
          <p:cNvSpPr>
            <a:spLocks noGrp="1"/>
          </p:cNvSpPr>
          <p:nvPr>
            <p:ph idx="1"/>
          </p:nvPr>
        </p:nvSpPr>
        <p:spPr/>
        <p:txBody>
          <a:bodyPr/>
          <a:lstStyle/>
          <a:p>
            <a:r>
              <a:rPr lang="es-ES" dirty="0"/>
              <a:t> ¿A que zonas de libre comercio pertenece Bolivia?</a:t>
            </a:r>
          </a:p>
        </p:txBody>
      </p:sp>
      <p:pic>
        <p:nvPicPr>
          <p:cNvPr id="4" name="1 Imagen" descr="logo_horizontal">
            <a:extLst>
              <a:ext uri="{FF2B5EF4-FFF2-40B4-BE49-F238E27FC236}">
                <a16:creationId xmlns:a16="http://schemas.microsoft.com/office/drawing/2014/main" id="{7F688789-345D-44F3-BF5B-A626F1D342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657725" cy="13239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EFCC683E-C6F7-4442-A164-F4E3C0388F6B}"/>
              </a:ext>
            </a:extLst>
          </p:cNvPr>
          <p:cNvSpPr>
            <a:spLocks noChangeArrowheads="1"/>
          </p:cNvSpPr>
          <p:nvPr/>
        </p:nvSpPr>
        <p:spPr bwMode="auto">
          <a:xfrm>
            <a:off x="8146241" y="385142"/>
            <a:ext cx="4120187" cy="630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s-ES" altLang="es-ES" sz="700" b="0" i="0" u="none" strike="noStrike" cap="none" normalizeH="0" baseline="0" dirty="0">
              <a:ln>
                <a:noFill/>
              </a:ln>
              <a:solidFill>
                <a:schemeClr val="tx1"/>
              </a:solidFill>
              <a:effectLst/>
              <a:latin typeface="Arial" panose="020B0604020202020204" pitchFamily="34" charset="0"/>
            </a:endParaRPr>
          </a:p>
          <a:p>
            <a:pPr algn="ctr"/>
            <a:endParaRPr lang="es-ES" sz="1400" dirty="0"/>
          </a:p>
          <a:p>
            <a:pPr algn="ctr"/>
            <a:endParaRPr lang="es-ES" sz="1400" dirty="0"/>
          </a:p>
        </p:txBody>
      </p:sp>
    </p:spTree>
    <p:extLst>
      <p:ext uri="{BB962C8B-B14F-4D97-AF65-F5344CB8AC3E}">
        <p14:creationId xmlns:p14="http://schemas.microsoft.com/office/powerpoint/2010/main" val="32126048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17FEFE-76A9-C069-4F19-D30E1E091F20}"/>
              </a:ext>
            </a:extLst>
          </p:cNvPr>
          <p:cNvSpPr>
            <a:spLocks noGrp="1"/>
          </p:cNvSpPr>
          <p:nvPr>
            <p:ph type="title"/>
          </p:nvPr>
        </p:nvSpPr>
        <p:spPr/>
        <p:txBody>
          <a:bodyPr/>
          <a:lstStyle/>
          <a:p>
            <a:endParaRPr lang="es-ES"/>
          </a:p>
        </p:txBody>
      </p:sp>
      <p:sp>
        <p:nvSpPr>
          <p:cNvPr id="3" name="Marcador de texto 2">
            <a:extLst>
              <a:ext uri="{FF2B5EF4-FFF2-40B4-BE49-F238E27FC236}">
                <a16:creationId xmlns:a16="http://schemas.microsoft.com/office/drawing/2014/main" id="{24B77F54-170A-BC98-451A-D44DDEEA8A96}"/>
              </a:ext>
            </a:extLst>
          </p:cNvPr>
          <p:cNvSpPr>
            <a:spLocks noGrp="1"/>
          </p:cNvSpPr>
          <p:nvPr>
            <p:ph type="body" idx="1"/>
          </p:nvPr>
        </p:nvSpPr>
        <p:spPr/>
        <p:txBody>
          <a:bodyPr/>
          <a:lstStyle/>
          <a:p>
            <a:endParaRPr lang="es-ES"/>
          </a:p>
        </p:txBody>
      </p:sp>
    </p:spTree>
    <p:extLst>
      <p:ext uri="{BB962C8B-B14F-4D97-AF65-F5344CB8AC3E}">
        <p14:creationId xmlns:p14="http://schemas.microsoft.com/office/powerpoint/2010/main" val="343982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7E3086-6A49-49F0-94B6-31F3897C0865}"/>
              </a:ext>
            </a:extLst>
          </p:cNvPr>
          <p:cNvSpPr>
            <a:spLocks noGrp="1"/>
          </p:cNvSpPr>
          <p:nvPr>
            <p:ph type="title"/>
          </p:nvPr>
        </p:nvSpPr>
        <p:spPr>
          <a:xfrm>
            <a:off x="677334" y="1270000"/>
            <a:ext cx="8596668" cy="888409"/>
          </a:xfrm>
        </p:spPr>
        <p:txBody>
          <a:bodyPr/>
          <a:lstStyle/>
          <a:p>
            <a:r>
              <a:rPr lang="es-ES" dirty="0"/>
              <a:t>2.- Unión aduanera </a:t>
            </a:r>
          </a:p>
        </p:txBody>
      </p:sp>
      <p:sp>
        <p:nvSpPr>
          <p:cNvPr id="3" name="Marcador de contenido 2">
            <a:extLst>
              <a:ext uri="{FF2B5EF4-FFF2-40B4-BE49-F238E27FC236}">
                <a16:creationId xmlns:a16="http://schemas.microsoft.com/office/drawing/2014/main" id="{D3860046-3A33-4BA0-A457-13267EC2E813}"/>
              </a:ext>
            </a:extLst>
          </p:cNvPr>
          <p:cNvSpPr>
            <a:spLocks noGrp="1"/>
          </p:cNvSpPr>
          <p:nvPr>
            <p:ph idx="1"/>
          </p:nvPr>
        </p:nvSpPr>
        <p:spPr/>
        <p:txBody>
          <a:bodyPr/>
          <a:lstStyle/>
          <a:p>
            <a:r>
              <a:rPr lang="es-ES" dirty="0"/>
              <a:t>En este modelo los Estados que conforman el área de libre comercio establecen un arancel externo común frente a terceros países. </a:t>
            </a:r>
          </a:p>
          <a:p>
            <a:r>
              <a:rPr lang="es-ES" dirty="0"/>
              <a:t>La unión aduanera requiere de mayores esfuerzos de negociación y acuerdo, ya que cada miembro puede ver modificada su estructura productiva, en mayor o menor grado, como consecuencia de decisiones comunes, bajo este esquema permanecen las barreras que impiden la libre circulación de los factores de la producción.</a:t>
            </a:r>
          </a:p>
        </p:txBody>
      </p:sp>
      <p:sp>
        <p:nvSpPr>
          <p:cNvPr id="4" name="Rectángulo 3">
            <a:extLst>
              <a:ext uri="{FF2B5EF4-FFF2-40B4-BE49-F238E27FC236}">
                <a16:creationId xmlns:a16="http://schemas.microsoft.com/office/drawing/2014/main" id="{AE6B942A-FAF4-4F1A-B122-5A57A9364EDE}"/>
              </a:ext>
            </a:extLst>
          </p:cNvPr>
          <p:cNvSpPr/>
          <p:nvPr/>
        </p:nvSpPr>
        <p:spPr>
          <a:xfrm>
            <a:off x="2552569" y="4860482"/>
            <a:ext cx="4846198" cy="369332"/>
          </a:xfrm>
          <a:prstGeom prst="rect">
            <a:avLst/>
          </a:prstGeom>
        </p:spPr>
        <p:txBody>
          <a:bodyPr wrap="none">
            <a:spAutoFit/>
          </a:bodyPr>
          <a:lstStyle/>
          <a:p>
            <a:r>
              <a:rPr lang="es-ES" dirty="0"/>
              <a:t> ¿Bolivia pertenece a alguna unión aduanera?</a:t>
            </a:r>
          </a:p>
        </p:txBody>
      </p:sp>
      <p:pic>
        <p:nvPicPr>
          <p:cNvPr id="5" name="1 Imagen" descr="logo_horizontal">
            <a:extLst>
              <a:ext uri="{FF2B5EF4-FFF2-40B4-BE49-F238E27FC236}">
                <a16:creationId xmlns:a16="http://schemas.microsoft.com/office/drawing/2014/main" id="{6CAF1551-2585-40F7-B2FC-2C43FFC5FA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5379"/>
            <a:ext cx="4657725" cy="132397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a:extLst>
              <a:ext uri="{FF2B5EF4-FFF2-40B4-BE49-F238E27FC236}">
                <a16:creationId xmlns:a16="http://schemas.microsoft.com/office/drawing/2014/main" id="{9EEFCF5B-B614-45EA-9EFF-2CB1D67670C7}"/>
              </a:ext>
            </a:extLst>
          </p:cNvPr>
          <p:cNvSpPr>
            <a:spLocks noChangeArrowheads="1"/>
          </p:cNvSpPr>
          <p:nvPr/>
        </p:nvSpPr>
        <p:spPr bwMode="auto">
          <a:xfrm>
            <a:off x="8146241" y="385142"/>
            <a:ext cx="4120187" cy="630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s-ES" altLang="es-ES" sz="700" b="0" i="0" u="none" strike="noStrike" cap="none" normalizeH="0" baseline="0" dirty="0">
              <a:ln>
                <a:noFill/>
              </a:ln>
              <a:solidFill>
                <a:schemeClr val="tx1"/>
              </a:solidFill>
              <a:effectLst/>
              <a:latin typeface="Arial" panose="020B0604020202020204" pitchFamily="34" charset="0"/>
            </a:endParaRPr>
          </a:p>
          <a:p>
            <a:pPr algn="ctr"/>
            <a:endParaRPr lang="es-ES" sz="1400" dirty="0"/>
          </a:p>
          <a:p>
            <a:pPr algn="ctr"/>
            <a:endParaRPr lang="es-ES" sz="1400" dirty="0"/>
          </a:p>
        </p:txBody>
      </p:sp>
    </p:spTree>
    <p:extLst>
      <p:ext uri="{BB962C8B-B14F-4D97-AF65-F5344CB8AC3E}">
        <p14:creationId xmlns:p14="http://schemas.microsoft.com/office/powerpoint/2010/main" val="3674726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85249E-0BCA-4390-9D3E-CE6BEEAD6669}"/>
              </a:ext>
            </a:extLst>
          </p:cNvPr>
          <p:cNvSpPr>
            <a:spLocks noGrp="1"/>
          </p:cNvSpPr>
          <p:nvPr>
            <p:ph type="title"/>
          </p:nvPr>
        </p:nvSpPr>
        <p:spPr>
          <a:xfrm>
            <a:off x="677334" y="691116"/>
            <a:ext cx="8596668" cy="1239284"/>
          </a:xfrm>
        </p:spPr>
        <p:txBody>
          <a:bodyPr>
            <a:normAutofit/>
          </a:bodyPr>
          <a:lstStyle/>
          <a:p>
            <a:br>
              <a:rPr lang="es-ES" dirty="0"/>
            </a:br>
            <a:r>
              <a:rPr lang="es-ES" dirty="0"/>
              <a:t>3.- Mercado Común </a:t>
            </a:r>
          </a:p>
        </p:txBody>
      </p:sp>
      <p:sp>
        <p:nvSpPr>
          <p:cNvPr id="3" name="Marcador de contenido 2">
            <a:extLst>
              <a:ext uri="{FF2B5EF4-FFF2-40B4-BE49-F238E27FC236}">
                <a16:creationId xmlns:a16="http://schemas.microsoft.com/office/drawing/2014/main" id="{571C9105-0448-4249-95ED-4D668A3A4D3A}"/>
              </a:ext>
            </a:extLst>
          </p:cNvPr>
          <p:cNvSpPr>
            <a:spLocks noGrp="1"/>
          </p:cNvSpPr>
          <p:nvPr>
            <p:ph idx="1"/>
          </p:nvPr>
        </p:nvSpPr>
        <p:spPr/>
        <p:txBody>
          <a:bodyPr>
            <a:normAutofit lnSpcReduction="10000"/>
          </a:bodyPr>
          <a:lstStyle/>
          <a:p>
            <a:r>
              <a:rPr lang="es-ES" dirty="0"/>
              <a:t>Un mercado común supone, la existencia de una unión aduanera, pero además requiere de la liberalización de los factores productivos, pues no se limita únicamente a las mercancías, como es el caso de los dos estadios anteriores. </a:t>
            </a:r>
          </a:p>
          <a:p>
            <a:r>
              <a:rPr lang="es-ES" dirty="0"/>
              <a:t>En este sentido, el mercado común implica la liberalización efectiva de: </a:t>
            </a:r>
          </a:p>
          <a:p>
            <a:pPr lvl="1"/>
            <a:r>
              <a:rPr lang="es-ES" dirty="0"/>
              <a:t>Mercancías</a:t>
            </a:r>
          </a:p>
          <a:p>
            <a:pPr lvl="1"/>
            <a:r>
              <a:rPr lang="es-ES" dirty="0"/>
              <a:t>Personas</a:t>
            </a:r>
          </a:p>
          <a:p>
            <a:pPr lvl="1"/>
            <a:r>
              <a:rPr lang="es-ES" dirty="0"/>
              <a:t>Servicios</a:t>
            </a:r>
          </a:p>
          <a:p>
            <a:pPr lvl="1"/>
            <a:r>
              <a:rPr lang="es-ES" dirty="0"/>
              <a:t>Capitales</a:t>
            </a:r>
          </a:p>
          <a:p>
            <a:r>
              <a:rPr lang="es-ES" dirty="0"/>
              <a:t>Por lo que no existen obstáculos a la entrada y salida de personas que se desplacen con una finalidad económica (empresarios y trabajadores) en ninguno de los Estados miembros.</a:t>
            </a:r>
          </a:p>
        </p:txBody>
      </p:sp>
      <p:sp>
        <p:nvSpPr>
          <p:cNvPr id="4" name="Rectángulo 3">
            <a:extLst>
              <a:ext uri="{FF2B5EF4-FFF2-40B4-BE49-F238E27FC236}">
                <a16:creationId xmlns:a16="http://schemas.microsoft.com/office/drawing/2014/main" id="{2E87B5D2-3A7A-449A-9683-B52B0AC63EF4}"/>
              </a:ext>
            </a:extLst>
          </p:cNvPr>
          <p:cNvSpPr/>
          <p:nvPr/>
        </p:nvSpPr>
        <p:spPr>
          <a:xfrm>
            <a:off x="2669527" y="6086885"/>
            <a:ext cx="4770858" cy="369332"/>
          </a:xfrm>
          <a:prstGeom prst="rect">
            <a:avLst/>
          </a:prstGeom>
        </p:spPr>
        <p:txBody>
          <a:bodyPr wrap="none">
            <a:spAutoFit/>
          </a:bodyPr>
          <a:lstStyle/>
          <a:p>
            <a:r>
              <a:rPr lang="es-ES" dirty="0"/>
              <a:t> ¿Bolivia pertenece a algún mercado común?</a:t>
            </a:r>
          </a:p>
        </p:txBody>
      </p:sp>
      <p:pic>
        <p:nvPicPr>
          <p:cNvPr id="5" name="1 Imagen" descr="logo_horizontal">
            <a:extLst>
              <a:ext uri="{FF2B5EF4-FFF2-40B4-BE49-F238E27FC236}">
                <a16:creationId xmlns:a16="http://schemas.microsoft.com/office/drawing/2014/main" id="{8F4094B8-58B5-40C1-9D13-AB3A08C4F4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657725" cy="132397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a:extLst>
              <a:ext uri="{FF2B5EF4-FFF2-40B4-BE49-F238E27FC236}">
                <a16:creationId xmlns:a16="http://schemas.microsoft.com/office/drawing/2014/main" id="{DEF0C57B-069E-493E-A828-5B6FFEF13BAC}"/>
              </a:ext>
            </a:extLst>
          </p:cNvPr>
          <p:cNvSpPr>
            <a:spLocks noChangeArrowheads="1"/>
          </p:cNvSpPr>
          <p:nvPr/>
        </p:nvSpPr>
        <p:spPr bwMode="auto">
          <a:xfrm>
            <a:off x="8146241" y="385142"/>
            <a:ext cx="4120187" cy="630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s-ES" altLang="es-ES" sz="700" b="0" i="0" u="none" strike="noStrike" cap="none" normalizeH="0" baseline="0" dirty="0">
              <a:ln>
                <a:noFill/>
              </a:ln>
              <a:solidFill>
                <a:schemeClr val="tx1"/>
              </a:solidFill>
              <a:effectLst/>
              <a:latin typeface="Arial" panose="020B0604020202020204" pitchFamily="34" charset="0"/>
            </a:endParaRPr>
          </a:p>
          <a:p>
            <a:pPr algn="ctr"/>
            <a:endParaRPr lang="es-ES" sz="1400" dirty="0"/>
          </a:p>
          <a:p>
            <a:pPr algn="ctr"/>
            <a:endParaRPr lang="es-ES" sz="1400" dirty="0"/>
          </a:p>
        </p:txBody>
      </p:sp>
    </p:spTree>
    <p:extLst>
      <p:ext uri="{BB962C8B-B14F-4D97-AF65-F5344CB8AC3E}">
        <p14:creationId xmlns:p14="http://schemas.microsoft.com/office/powerpoint/2010/main" val="1319409455"/>
      </p:ext>
    </p:extLst>
  </p:cSld>
  <p:clrMapOvr>
    <a:masterClrMapping/>
  </p:clrMapOvr>
</p:sld>
</file>

<file path=ppt/theme/theme1.xml><?xml version="1.0" encoding="utf-8"?>
<a:theme xmlns:a="http://schemas.openxmlformats.org/drawingml/2006/main" name="Faceta">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1921</TotalTime>
  <Words>3567</Words>
  <Application>Microsoft Office PowerPoint</Application>
  <PresentationFormat>Panorámica</PresentationFormat>
  <Paragraphs>204</Paragraphs>
  <Slides>39</Slides>
  <Notes>20</Notes>
  <HiddenSlides>0</HiddenSlides>
  <MMClips>0</MMClips>
  <ScaleCrop>false</ScaleCrop>
  <HeadingPairs>
    <vt:vector size="6" baseType="variant">
      <vt:variant>
        <vt:lpstr>Fuentes usadas</vt:lpstr>
      </vt:variant>
      <vt:variant>
        <vt:i4>12</vt:i4>
      </vt:variant>
      <vt:variant>
        <vt:lpstr>Tema</vt:lpstr>
      </vt:variant>
      <vt:variant>
        <vt:i4>1</vt:i4>
      </vt:variant>
      <vt:variant>
        <vt:lpstr>Títulos de diapositiva</vt:lpstr>
      </vt:variant>
      <vt:variant>
        <vt:i4>39</vt:i4>
      </vt:variant>
    </vt:vector>
  </HeadingPairs>
  <TitlesOfParts>
    <vt:vector size="52" baseType="lpstr">
      <vt:lpstr>Wingdings</vt:lpstr>
      <vt:lpstr>Proxima Nova</vt:lpstr>
      <vt:lpstr>Calibri</vt:lpstr>
      <vt:lpstr>Arial</vt:lpstr>
      <vt:lpstr>-apple-system</vt:lpstr>
      <vt:lpstr>Open Sans</vt:lpstr>
      <vt:lpstr>Trebuchet MS</vt:lpstr>
      <vt:lpstr>Bookman Old Style</vt:lpstr>
      <vt:lpstr>Helvetica</vt:lpstr>
      <vt:lpstr>Courier New</vt:lpstr>
      <vt:lpstr>Arial</vt:lpstr>
      <vt:lpstr>Noto Sans Symbols</vt:lpstr>
      <vt:lpstr>Faceta</vt:lpstr>
      <vt:lpstr>Presentación de PowerPoint</vt:lpstr>
      <vt:lpstr>Presentación de PowerPoint</vt:lpstr>
      <vt:lpstr> 1.- Zona o área de libre comercio </vt:lpstr>
      <vt:lpstr>Presentación de PowerPoint</vt:lpstr>
      <vt:lpstr>Presentación de PowerPoint</vt:lpstr>
      <vt:lpstr>Presentación de PowerPoint</vt:lpstr>
      <vt:lpstr>Presentación de PowerPoint</vt:lpstr>
      <vt:lpstr>2.- Unión aduanera </vt:lpstr>
      <vt:lpstr> 3.- Mercado Común </vt:lpstr>
      <vt:lpstr>4.- Unión económica</vt:lpstr>
      <vt:lpstr>5.- Unidad económica y Monetaria / integración económica total, unión política</vt:lpstr>
      <vt:lpstr>Presentación de PowerPoint</vt:lpstr>
      <vt:lpstr>Presentación de PowerPoint</vt:lpstr>
      <vt:lpstr>Presentación de PowerPoint</vt:lpstr>
      <vt:lpstr>Presentación de PowerPoint</vt:lpstr>
      <vt:lpstr>Presentación de PowerPoint</vt:lpstr>
      <vt:lpstr>Presentación de PowerPoint</vt:lpstr>
      <vt:lpstr>CUESTIONARIO</vt:lpstr>
      <vt:lpstr>PERSPECTIVA CONSTITUCIONAL DE LA INTEGRACIÓN ANDINA</vt:lpstr>
      <vt:lpstr>Recordemos:</vt:lpstr>
      <vt:lpstr>Acuerdo de Cartagena</vt:lpstr>
      <vt:lpstr>TRATADO DE CREACION DEL TRIBUNAL DE JUSTICIA DE LA COMUNIDAD ANDINA </vt:lpstr>
      <vt:lpstr>TRATADO DE CREACION DEL TRIBUNAL DE JUSTICIA DE LA COMUNIDAD ANDINA </vt:lpstr>
      <vt:lpstr>Presentación de PowerPoint</vt:lpstr>
      <vt:lpstr>Ley 401 “Celebración de Tratados”</vt:lpstr>
      <vt:lpstr>Presentación de PowerPoint</vt:lpstr>
      <vt:lpstr>CAPÍTULO III REFERENDO  </vt:lpstr>
      <vt:lpstr>Artículo 410 CPE</vt:lpstr>
      <vt:lpstr>Decreto Supremo Nº 2476 (5 de agosto de 2015) Artículo 3°.- (Definiciones)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Benjamin Blanco</dc:creator>
  <cp:lastModifiedBy>MRE - Benjamín Blanco</cp:lastModifiedBy>
  <cp:revision>16</cp:revision>
  <dcterms:modified xsi:type="dcterms:W3CDTF">2025-04-22T19:57:54Z</dcterms:modified>
</cp:coreProperties>
</file>